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5"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279" r:id="rId25"/>
    <p:sldId id="281" r:id="rId26"/>
    <p:sldId id="282" r:id="rId27"/>
    <p:sldId id="283" r:id="rId28"/>
    <p:sldId id="285" r:id="rId29"/>
    <p:sldId id="284" r:id="rId30"/>
    <p:sldId id="286" r:id="rId31"/>
    <p:sldId id="287" r:id="rId32"/>
    <p:sldId id="288" r:id="rId33"/>
    <p:sldId id="289" r:id="rId34"/>
    <p:sldId id="290" r:id="rId35"/>
    <p:sldId id="300" r:id="rId36"/>
    <p:sldId id="291" r:id="rId37"/>
    <p:sldId id="292" r:id="rId38"/>
    <p:sldId id="293" r:id="rId39"/>
    <p:sldId id="294" r:id="rId40"/>
    <p:sldId id="301" r:id="rId41"/>
    <p:sldId id="295" r:id="rId42"/>
    <p:sldId id="296" r:id="rId43"/>
    <p:sldId id="297" r:id="rId44"/>
    <p:sldId id="298" r:id="rId45"/>
    <p:sldId id="29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39" autoAdjust="0"/>
    <p:restoredTop sz="94660"/>
  </p:normalViewPr>
  <p:slideViewPr>
    <p:cSldViewPr snapToGrid="0">
      <p:cViewPr>
        <p:scale>
          <a:sx n="81" d="100"/>
          <a:sy n="81" d="100"/>
        </p:scale>
        <p:origin x="-72" y="-15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649C0C-6528-437C-A872-78AEF85642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C33379A8-F03A-423F-B623-65F63C3AF7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B4E57451-3B6E-4599-89AE-77D777BC65D1}"/>
              </a:ext>
            </a:extLst>
          </p:cNvPr>
          <p:cNvSpPr>
            <a:spLocks noGrp="1"/>
          </p:cNvSpPr>
          <p:nvPr>
            <p:ph type="dt" sz="half" idx="10"/>
          </p:nvPr>
        </p:nvSpPr>
        <p:spPr/>
        <p:txBody>
          <a:bodyPr/>
          <a:lstStyle/>
          <a:p>
            <a:fld id="{FB000D2E-331B-4674-8D35-3F10D01163AF}" type="datetimeFigureOut">
              <a:rPr lang="en-US" smtClean="0"/>
              <a:t>2/21/2018</a:t>
            </a:fld>
            <a:endParaRPr lang="en-US"/>
          </a:p>
        </p:txBody>
      </p:sp>
      <p:sp>
        <p:nvSpPr>
          <p:cNvPr id="5" name="Footer Placeholder 4">
            <a:extLst>
              <a:ext uri="{FF2B5EF4-FFF2-40B4-BE49-F238E27FC236}">
                <a16:creationId xmlns:a16="http://schemas.microsoft.com/office/drawing/2014/main" xmlns="" id="{4956A827-4E55-4F67-B7D2-332C0CFEB4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6E962A9-EE30-474D-AABD-AAD0570D3790}"/>
              </a:ext>
            </a:extLst>
          </p:cNvPr>
          <p:cNvSpPr>
            <a:spLocks noGrp="1"/>
          </p:cNvSpPr>
          <p:nvPr>
            <p:ph type="sldNum" sz="quarter" idx="12"/>
          </p:nvPr>
        </p:nvSpPr>
        <p:spPr/>
        <p:txBody>
          <a:bodyPr/>
          <a:lstStyle/>
          <a:p>
            <a:fld id="{DA3349DA-4106-4839-A984-81C50C6D8EC2}" type="slidenum">
              <a:rPr lang="en-US" smtClean="0"/>
              <a:t>‹#›</a:t>
            </a:fld>
            <a:endParaRPr lang="en-US"/>
          </a:p>
        </p:txBody>
      </p:sp>
    </p:spTree>
    <p:extLst>
      <p:ext uri="{BB962C8B-B14F-4D97-AF65-F5344CB8AC3E}">
        <p14:creationId xmlns:p14="http://schemas.microsoft.com/office/powerpoint/2010/main" val="1935379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66F640-5280-4886-9C27-12FFB40EA4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02CDA1B1-D40E-4AFA-B757-D2430FB8D6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176844F-2A1F-44AD-A995-CE504C88FC0F}"/>
              </a:ext>
            </a:extLst>
          </p:cNvPr>
          <p:cNvSpPr>
            <a:spLocks noGrp="1"/>
          </p:cNvSpPr>
          <p:nvPr>
            <p:ph type="dt" sz="half" idx="10"/>
          </p:nvPr>
        </p:nvSpPr>
        <p:spPr/>
        <p:txBody>
          <a:bodyPr/>
          <a:lstStyle/>
          <a:p>
            <a:fld id="{FB000D2E-331B-4674-8D35-3F10D01163AF}" type="datetimeFigureOut">
              <a:rPr lang="en-US" smtClean="0"/>
              <a:t>2/21/2018</a:t>
            </a:fld>
            <a:endParaRPr lang="en-US"/>
          </a:p>
        </p:txBody>
      </p:sp>
      <p:sp>
        <p:nvSpPr>
          <p:cNvPr id="5" name="Footer Placeholder 4">
            <a:extLst>
              <a:ext uri="{FF2B5EF4-FFF2-40B4-BE49-F238E27FC236}">
                <a16:creationId xmlns:a16="http://schemas.microsoft.com/office/drawing/2014/main" xmlns="" id="{8BB693BC-7572-425D-8E6F-02F2C46F8B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4FFAA9C-41A9-4DC1-93F5-F6DF05B891E9}"/>
              </a:ext>
            </a:extLst>
          </p:cNvPr>
          <p:cNvSpPr>
            <a:spLocks noGrp="1"/>
          </p:cNvSpPr>
          <p:nvPr>
            <p:ph type="sldNum" sz="quarter" idx="12"/>
          </p:nvPr>
        </p:nvSpPr>
        <p:spPr/>
        <p:txBody>
          <a:bodyPr/>
          <a:lstStyle/>
          <a:p>
            <a:fld id="{DA3349DA-4106-4839-A984-81C50C6D8EC2}" type="slidenum">
              <a:rPr lang="en-US" smtClean="0"/>
              <a:t>‹#›</a:t>
            </a:fld>
            <a:endParaRPr lang="en-US"/>
          </a:p>
        </p:txBody>
      </p:sp>
    </p:spTree>
    <p:extLst>
      <p:ext uri="{BB962C8B-B14F-4D97-AF65-F5344CB8AC3E}">
        <p14:creationId xmlns:p14="http://schemas.microsoft.com/office/powerpoint/2010/main" val="2775975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33664C8-A3DF-4726-990D-8E8EFD8D00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BAB07790-9E36-403A-907D-306B520AA92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68B6338-005C-4E43-9633-861D72D57B0B}"/>
              </a:ext>
            </a:extLst>
          </p:cNvPr>
          <p:cNvSpPr>
            <a:spLocks noGrp="1"/>
          </p:cNvSpPr>
          <p:nvPr>
            <p:ph type="dt" sz="half" idx="10"/>
          </p:nvPr>
        </p:nvSpPr>
        <p:spPr/>
        <p:txBody>
          <a:bodyPr/>
          <a:lstStyle/>
          <a:p>
            <a:fld id="{FB000D2E-331B-4674-8D35-3F10D01163AF}" type="datetimeFigureOut">
              <a:rPr lang="en-US" smtClean="0"/>
              <a:t>2/21/2018</a:t>
            </a:fld>
            <a:endParaRPr lang="en-US"/>
          </a:p>
        </p:txBody>
      </p:sp>
      <p:sp>
        <p:nvSpPr>
          <p:cNvPr id="5" name="Footer Placeholder 4">
            <a:extLst>
              <a:ext uri="{FF2B5EF4-FFF2-40B4-BE49-F238E27FC236}">
                <a16:creationId xmlns:a16="http://schemas.microsoft.com/office/drawing/2014/main" xmlns="" id="{E6A41885-7304-4DBA-8F46-3EF03C620C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1134795-B6DE-4969-9FCD-D659E365C072}"/>
              </a:ext>
            </a:extLst>
          </p:cNvPr>
          <p:cNvSpPr>
            <a:spLocks noGrp="1"/>
          </p:cNvSpPr>
          <p:nvPr>
            <p:ph type="sldNum" sz="quarter" idx="12"/>
          </p:nvPr>
        </p:nvSpPr>
        <p:spPr/>
        <p:txBody>
          <a:bodyPr/>
          <a:lstStyle/>
          <a:p>
            <a:fld id="{DA3349DA-4106-4839-A984-81C50C6D8EC2}" type="slidenum">
              <a:rPr lang="en-US" smtClean="0"/>
              <a:t>‹#›</a:t>
            </a:fld>
            <a:endParaRPr lang="en-US"/>
          </a:p>
        </p:txBody>
      </p:sp>
    </p:spTree>
    <p:extLst>
      <p:ext uri="{BB962C8B-B14F-4D97-AF65-F5344CB8AC3E}">
        <p14:creationId xmlns:p14="http://schemas.microsoft.com/office/powerpoint/2010/main" val="584748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54B11A-4248-45C7-9923-3BEBBAE87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084FE09-0177-4A52-B375-C4EEB3A521B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819FDCE-E765-4ECD-8B90-B3E577D46195}"/>
              </a:ext>
            </a:extLst>
          </p:cNvPr>
          <p:cNvSpPr>
            <a:spLocks noGrp="1"/>
          </p:cNvSpPr>
          <p:nvPr>
            <p:ph type="dt" sz="half" idx="10"/>
          </p:nvPr>
        </p:nvSpPr>
        <p:spPr/>
        <p:txBody>
          <a:bodyPr/>
          <a:lstStyle/>
          <a:p>
            <a:fld id="{FB000D2E-331B-4674-8D35-3F10D01163AF}" type="datetimeFigureOut">
              <a:rPr lang="en-US" smtClean="0"/>
              <a:t>2/21/2018</a:t>
            </a:fld>
            <a:endParaRPr lang="en-US"/>
          </a:p>
        </p:txBody>
      </p:sp>
      <p:sp>
        <p:nvSpPr>
          <p:cNvPr id="5" name="Footer Placeholder 4">
            <a:extLst>
              <a:ext uri="{FF2B5EF4-FFF2-40B4-BE49-F238E27FC236}">
                <a16:creationId xmlns:a16="http://schemas.microsoft.com/office/drawing/2014/main" xmlns="" id="{86B7BF95-5B35-44C4-8B2A-40ABF42EE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C34F735-F468-4C28-BEE4-7290F0CED760}"/>
              </a:ext>
            </a:extLst>
          </p:cNvPr>
          <p:cNvSpPr>
            <a:spLocks noGrp="1"/>
          </p:cNvSpPr>
          <p:nvPr>
            <p:ph type="sldNum" sz="quarter" idx="12"/>
          </p:nvPr>
        </p:nvSpPr>
        <p:spPr/>
        <p:txBody>
          <a:bodyPr/>
          <a:lstStyle/>
          <a:p>
            <a:fld id="{DA3349DA-4106-4839-A984-81C50C6D8EC2}" type="slidenum">
              <a:rPr lang="en-US" smtClean="0"/>
              <a:t>‹#›</a:t>
            </a:fld>
            <a:endParaRPr lang="en-US"/>
          </a:p>
        </p:txBody>
      </p:sp>
    </p:spTree>
    <p:extLst>
      <p:ext uri="{BB962C8B-B14F-4D97-AF65-F5344CB8AC3E}">
        <p14:creationId xmlns:p14="http://schemas.microsoft.com/office/powerpoint/2010/main" val="3652423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E683F3-7F00-435F-8EB7-8097498EFE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F80C991A-8147-4950-B21E-BDB5D01F0D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78F27B7B-2A6E-45D8-B852-42541AC24DCE}"/>
              </a:ext>
            </a:extLst>
          </p:cNvPr>
          <p:cNvSpPr>
            <a:spLocks noGrp="1"/>
          </p:cNvSpPr>
          <p:nvPr>
            <p:ph type="dt" sz="half" idx="10"/>
          </p:nvPr>
        </p:nvSpPr>
        <p:spPr/>
        <p:txBody>
          <a:bodyPr/>
          <a:lstStyle/>
          <a:p>
            <a:fld id="{FB000D2E-331B-4674-8D35-3F10D01163AF}" type="datetimeFigureOut">
              <a:rPr lang="en-US" smtClean="0"/>
              <a:t>2/21/2018</a:t>
            </a:fld>
            <a:endParaRPr lang="en-US"/>
          </a:p>
        </p:txBody>
      </p:sp>
      <p:sp>
        <p:nvSpPr>
          <p:cNvPr id="5" name="Footer Placeholder 4">
            <a:extLst>
              <a:ext uri="{FF2B5EF4-FFF2-40B4-BE49-F238E27FC236}">
                <a16:creationId xmlns:a16="http://schemas.microsoft.com/office/drawing/2014/main" xmlns="" id="{EDFF8599-CF01-4C12-964C-337CE384D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77E276C-D4D4-4BA2-BE16-B16A98534796}"/>
              </a:ext>
            </a:extLst>
          </p:cNvPr>
          <p:cNvSpPr>
            <a:spLocks noGrp="1"/>
          </p:cNvSpPr>
          <p:nvPr>
            <p:ph type="sldNum" sz="quarter" idx="12"/>
          </p:nvPr>
        </p:nvSpPr>
        <p:spPr/>
        <p:txBody>
          <a:bodyPr/>
          <a:lstStyle/>
          <a:p>
            <a:fld id="{DA3349DA-4106-4839-A984-81C50C6D8EC2}" type="slidenum">
              <a:rPr lang="en-US" smtClean="0"/>
              <a:t>‹#›</a:t>
            </a:fld>
            <a:endParaRPr lang="en-US"/>
          </a:p>
        </p:txBody>
      </p:sp>
    </p:spTree>
    <p:extLst>
      <p:ext uri="{BB962C8B-B14F-4D97-AF65-F5344CB8AC3E}">
        <p14:creationId xmlns:p14="http://schemas.microsoft.com/office/powerpoint/2010/main" val="3414670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48E3A2-B72A-4D3F-8028-79A909A837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A575512-08DD-42C3-BC73-CA38BDEA88C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D7E1B5-A1FE-4F87-9C6B-47C278BC65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A4AF2050-315C-414D-8C2A-6B37AA8190CB}"/>
              </a:ext>
            </a:extLst>
          </p:cNvPr>
          <p:cNvSpPr>
            <a:spLocks noGrp="1"/>
          </p:cNvSpPr>
          <p:nvPr>
            <p:ph type="dt" sz="half" idx="10"/>
          </p:nvPr>
        </p:nvSpPr>
        <p:spPr/>
        <p:txBody>
          <a:bodyPr/>
          <a:lstStyle/>
          <a:p>
            <a:fld id="{FB000D2E-331B-4674-8D35-3F10D01163AF}" type="datetimeFigureOut">
              <a:rPr lang="en-US" smtClean="0"/>
              <a:t>2/21/2018</a:t>
            </a:fld>
            <a:endParaRPr lang="en-US"/>
          </a:p>
        </p:txBody>
      </p:sp>
      <p:sp>
        <p:nvSpPr>
          <p:cNvPr id="6" name="Footer Placeholder 5">
            <a:extLst>
              <a:ext uri="{FF2B5EF4-FFF2-40B4-BE49-F238E27FC236}">
                <a16:creationId xmlns:a16="http://schemas.microsoft.com/office/drawing/2014/main" xmlns="" id="{5008C1C4-0579-4901-9176-8BA6A90D02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7983357-1512-4033-B1B5-C4B25713B2FD}"/>
              </a:ext>
            </a:extLst>
          </p:cNvPr>
          <p:cNvSpPr>
            <a:spLocks noGrp="1"/>
          </p:cNvSpPr>
          <p:nvPr>
            <p:ph type="sldNum" sz="quarter" idx="12"/>
          </p:nvPr>
        </p:nvSpPr>
        <p:spPr/>
        <p:txBody>
          <a:bodyPr/>
          <a:lstStyle/>
          <a:p>
            <a:fld id="{DA3349DA-4106-4839-A984-81C50C6D8EC2}" type="slidenum">
              <a:rPr lang="en-US" smtClean="0"/>
              <a:t>‹#›</a:t>
            </a:fld>
            <a:endParaRPr lang="en-US"/>
          </a:p>
        </p:txBody>
      </p:sp>
    </p:spTree>
    <p:extLst>
      <p:ext uri="{BB962C8B-B14F-4D97-AF65-F5344CB8AC3E}">
        <p14:creationId xmlns:p14="http://schemas.microsoft.com/office/powerpoint/2010/main" val="3678835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719AEC-EBC1-4874-BF5C-4E4A448935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1E6A8795-7A4D-4B06-BA14-2F8DA1C06B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4DCEB7F-0EA3-4488-AB64-E27DABDF1A9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D35F333-01E8-455D-ADD4-16014EAEA4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8D051424-2406-4014-BDE6-C6A5BA26CE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7A8F73B4-7800-400F-86FC-E3CD87788D61}"/>
              </a:ext>
            </a:extLst>
          </p:cNvPr>
          <p:cNvSpPr>
            <a:spLocks noGrp="1"/>
          </p:cNvSpPr>
          <p:nvPr>
            <p:ph type="dt" sz="half" idx="10"/>
          </p:nvPr>
        </p:nvSpPr>
        <p:spPr/>
        <p:txBody>
          <a:bodyPr/>
          <a:lstStyle/>
          <a:p>
            <a:fld id="{FB000D2E-331B-4674-8D35-3F10D01163AF}" type="datetimeFigureOut">
              <a:rPr lang="en-US" smtClean="0"/>
              <a:t>2/21/2018</a:t>
            </a:fld>
            <a:endParaRPr lang="en-US"/>
          </a:p>
        </p:txBody>
      </p:sp>
      <p:sp>
        <p:nvSpPr>
          <p:cNvPr id="8" name="Footer Placeholder 7">
            <a:extLst>
              <a:ext uri="{FF2B5EF4-FFF2-40B4-BE49-F238E27FC236}">
                <a16:creationId xmlns:a16="http://schemas.microsoft.com/office/drawing/2014/main" xmlns="" id="{8688A389-2D6A-41F2-8CAB-6F37E747AF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76F16992-E8C1-47AD-8352-9663671CEC97}"/>
              </a:ext>
            </a:extLst>
          </p:cNvPr>
          <p:cNvSpPr>
            <a:spLocks noGrp="1"/>
          </p:cNvSpPr>
          <p:nvPr>
            <p:ph type="sldNum" sz="quarter" idx="12"/>
          </p:nvPr>
        </p:nvSpPr>
        <p:spPr/>
        <p:txBody>
          <a:bodyPr/>
          <a:lstStyle/>
          <a:p>
            <a:fld id="{DA3349DA-4106-4839-A984-81C50C6D8EC2}" type="slidenum">
              <a:rPr lang="en-US" smtClean="0"/>
              <a:t>‹#›</a:t>
            </a:fld>
            <a:endParaRPr lang="en-US"/>
          </a:p>
        </p:txBody>
      </p:sp>
    </p:spTree>
    <p:extLst>
      <p:ext uri="{BB962C8B-B14F-4D97-AF65-F5344CB8AC3E}">
        <p14:creationId xmlns:p14="http://schemas.microsoft.com/office/powerpoint/2010/main" val="3167906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E94CC8-301E-4A4C-943C-F61B7D2E70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B58BDCA5-5242-4E5B-9028-4DDAE6CDCEA4}"/>
              </a:ext>
            </a:extLst>
          </p:cNvPr>
          <p:cNvSpPr>
            <a:spLocks noGrp="1"/>
          </p:cNvSpPr>
          <p:nvPr>
            <p:ph type="dt" sz="half" idx="10"/>
          </p:nvPr>
        </p:nvSpPr>
        <p:spPr/>
        <p:txBody>
          <a:bodyPr/>
          <a:lstStyle/>
          <a:p>
            <a:fld id="{FB000D2E-331B-4674-8D35-3F10D01163AF}" type="datetimeFigureOut">
              <a:rPr lang="en-US" smtClean="0"/>
              <a:t>2/21/2018</a:t>
            </a:fld>
            <a:endParaRPr lang="en-US"/>
          </a:p>
        </p:txBody>
      </p:sp>
      <p:sp>
        <p:nvSpPr>
          <p:cNvPr id="4" name="Footer Placeholder 3">
            <a:extLst>
              <a:ext uri="{FF2B5EF4-FFF2-40B4-BE49-F238E27FC236}">
                <a16:creationId xmlns:a16="http://schemas.microsoft.com/office/drawing/2014/main" xmlns="" id="{763D7EDA-9D69-4A2C-9FC6-2E419A6A16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314D0B98-47AE-4EB1-8E34-A3D8471069FD}"/>
              </a:ext>
            </a:extLst>
          </p:cNvPr>
          <p:cNvSpPr>
            <a:spLocks noGrp="1"/>
          </p:cNvSpPr>
          <p:nvPr>
            <p:ph type="sldNum" sz="quarter" idx="12"/>
          </p:nvPr>
        </p:nvSpPr>
        <p:spPr/>
        <p:txBody>
          <a:bodyPr/>
          <a:lstStyle/>
          <a:p>
            <a:fld id="{DA3349DA-4106-4839-A984-81C50C6D8EC2}" type="slidenum">
              <a:rPr lang="en-US" smtClean="0"/>
              <a:t>‹#›</a:t>
            </a:fld>
            <a:endParaRPr lang="en-US"/>
          </a:p>
        </p:txBody>
      </p:sp>
    </p:spTree>
    <p:extLst>
      <p:ext uri="{BB962C8B-B14F-4D97-AF65-F5344CB8AC3E}">
        <p14:creationId xmlns:p14="http://schemas.microsoft.com/office/powerpoint/2010/main" val="1603397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DBC9358-A87E-4816-82FC-B8D488085517}"/>
              </a:ext>
            </a:extLst>
          </p:cNvPr>
          <p:cNvSpPr>
            <a:spLocks noGrp="1"/>
          </p:cNvSpPr>
          <p:nvPr>
            <p:ph type="dt" sz="half" idx="10"/>
          </p:nvPr>
        </p:nvSpPr>
        <p:spPr/>
        <p:txBody>
          <a:bodyPr/>
          <a:lstStyle/>
          <a:p>
            <a:fld id="{FB000D2E-331B-4674-8D35-3F10D01163AF}" type="datetimeFigureOut">
              <a:rPr lang="en-US" smtClean="0"/>
              <a:t>2/21/2018</a:t>
            </a:fld>
            <a:endParaRPr lang="en-US"/>
          </a:p>
        </p:txBody>
      </p:sp>
      <p:sp>
        <p:nvSpPr>
          <p:cNvPr id="3" name="Footer Placeholder 2">
            <a:extLst>
              <a:ext uri="{FF2B5EF4-FFF2-40B4-BE49-F238E27FC236}">
                <a16:creationId xmlns:a16="http://schemas.microsoft.com/office/drawing/2014/main" xmlns="" id="{66C4E33E-8688-4D64-BEF4-FC2B423858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BB427D1C-0538-4E42-B2EB-02A010A6AB22}"/>
              </a:ext>
            </a:extLst>
          </p:cNvPr>
          <p:cNvSpPr>
            <a:spLocks noGrp="1"/>
          </p:cNvSpPr>
          <p:nvPr>
            <p:ph type="sldNum" sz="quarter" idx="12"/>
          </p:nvPr>
        </p:nvSpPr>
        <p:spPr/>
        <p:txBody>
          <a:bodyPr/>
          <a:lstStyle/>
          <a:p>
            <a:fld id="{DA3349DA-4106-4839-A984-81C50C6D8EC2}" type="slidenum">
              <a:rPr lang="en-US" smtClean="0"/>
              <a:t>‹#›</a:t>
            </a:fld>
            <a:endParaRPr lang="en-US"/>
          </a:p>
        </p:txBody>
      </p:sp>
    </p:spTree>
    <p:extLst>
      <p:ext uri="{BB962C8B-B14F-4D97-AF65-F5344CB8AC3E}">
        <p14:creationId xmlns:p14="http://schemas.microsoft.com/office/powerpoint/2010/main" val="894088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A766C0-768D-4F12-A864-65FC5173D2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142B2433-E575-4AF0-BF12-A797E557E8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67DAA402-81A2-450A-A845-47163CD564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7E5427A-B25D-4DC1-83D2-702925713BAB}"/>
              </a:ext>
            </a:extLst>
          </p:cNvPr>
          <p:cNvSpPr>
            <a:spLocks noGrp="1"/>
          </p:cNvSpPr>
          <p:nvPr>
            <p:ph type="dt" sz="half" idx="10"/>
          </p:nvPr>
        </p:nvSpPr>
        <p:spPr/>
        <p:txBody>
          <a:bodyPr/>
          <a:lstStyle/>
          <a:p>
            <a:fld id="{FB000D2E-331B-4674-8D35-3F10D01163AF}" type="datetimeFigureOut">
              <a:rPr lang="en-US" smtClean="0"/>
              <a:t>2/21/2018</a:t>
            </a:fld>
            <a:endParaRPr lang="en-US"/>
          </a:p>
        </p:txBody>
      </p:sp>
      <p:sp>
        <p:nvSpPr>
          <p:cNvPr id="6" name="Footer Placeholder 5">
            <a:extLst>
              <a:ext uri="{FF2B5EF4-FFF2-40B4-BE49-F238E27FC236}">
                <a16:creationId xmlns:a16="http://schemas.microsoft.com/office/drawing/2014/main" xmlns="" id="{C1D3BEFF-24DC-41D4-836F-2BDD92DC23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6E78DBD-0416-42BA-96B0-AB2FB14CAA7D}"/>
              </a:ext>
            </a:extLst>
          </p:cNvPr>
          <p:cNvSpPr>
            <a:spLocks noGrp="1"/>
          </p:cNvSpPr>
          <p:nvPr>
            <p:ph type="sldNum" sz="quarter" idx="12"/>
          </p:nvPr>
        </p:nvSpPr>
        <p:spPr/>
        <p:txBody>
          <a:bodyPr/>
          <a:lstStyle/>
          <a:p>
            <a:fld id="{DA3349DA-4106-4839-A984-81C50C6D8EC2}" type="slidenum">
              <a:rPr lang="en-US" smtClean="0"/>
              <a:t>‹#›</a:t>
            </a:fld>
            <a:endParaRPr lang="en-US"/>
          </a:p>
        </p:txBody>
      </p:sp>
    </p:spTree>
    <p:extLst>
      <p:ext uri="{BB962C8B-B14F-4D97-AF65-F5344CB8AC3E}">
        <p14:creationId xmlns:p14="http://schemas.microsoft.com/office/powerpoint/2010/main" val="3219371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D17DA9-F245-45E8-BC10-B6216B3FB4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E689BF84-CBF5-4526-BE93-DE7BA329E1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F122162C-03AB-4C83-8A90-BA6D12991A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AE1BA7BD-7B6E-41F7-8323-A1D0C5AC3677}"/>
              </a:ext>
            </a:extLst>
          </p:cNvPr>
          <p:cNvSpPr>
            <a:spLocks noGrp="1"/>
          </p:cNvSpPr>
          <p:nvPr>
            <p:ph type="dt" sz="half" idx="10"/>
          </p:nvPr>
        </p:nvSpPr>
        <p:spPr/>
        <p:txBody>
          <a:bodyPr/>
          <a:lstStyle/>
          <a:p>
            <a:fld id="{FB000D2E-331B-4674-8D35-3F10D01163AF}" type="datetimeFigureOut">
              <a:rPr lang="en-US" smtClean="0"/>
              <a:t>2/21/2018</a:t>
            </a:fld>
            <a:endParaRPr lang="en-US"/>
          </a:p>
        </p:txBody>
      </p:sp>
      <p:sp>
        <p:nvSpPr>
          <p:cNvPr id="6" name="Footer Placeholder 5">
            <a:extLst>
              <a:ext uri="{FF2B5EF4-FFF2-40B4-BE49-F238E27FC236}">
                <a16:creationId xmlns:a16="http://schemas.microsoft.com/office/drawing/2014/main" xmlns="" id="{60DA6B7C-3DE6-482C-A70C-57D4178120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ECABF11-48A6-4203-B787-ADDE8FF25403}"/>
              </a:ext>
            </a:extLst>
          </p:cNvPr>
          <p:cNvSpPr>
            <a:spLocks noGrp="1"/>
          </p:cNvSpPr>
          <p:nvPr>
            <p:ph type="sldNum" sz="quarter" idx="12"/>
          </p:nvPr>
        </p:nvSpPr>
        <p:spPr/>
        <p:txBody>
          <a:bodyPr/>
          <a:lstStyle/>
          <a:p>
            <a:fld id="{DA3349DA-4106-4839-A984-81C50C6D8EC2}" type="slidenum">
              <a:rPr lang="en-US" smtClean="0"/>
              <a:t>‹#›</a:t>
            </a:fld>
            <a:endParaRPr lang="en-US"/>
          </a:p>
        </p:txBody>
      </p:sp>
    </p:spTree>
    <p:extLst>
      <p:ext uri="{BB962C8B-B14F-4D97-AF65-F5344CB8AC3E}">
        <p14:creationId xmlns:p14="http://schemas.microsoft.com/office/powerpoint/2010/main" val="301561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2D94278-0163-4B8D-9539-EF238CCAFF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57E6C953-94AA-4569-AECA-14FBD7F802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2BE3FBC-71CD-4369-8395-8979DA44CA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000D2E-331B-4674-8D35-3F10D01163AF}" type="datetimeFigureOut">
              <a:rPr lang="en-US" smtClean="0"/>
              <a:t>2/21/2018</a:t>
            </a:fld>
            <a:endParaRPr lang="en-US"/>
          </a:p>
        </p:txBody>
      </p:sp>
      <p:sp>
        <p:nvSpPr>
          <p:cNvPr id="5" name="Footer Placeholder 4">
            <a:extLst>
              <a:ext uri="{FF2B5EF4-FFF2-40B4-BE49-F238E27FC236}">
                <a16:creationId xmlns:a16="http://schemas.microsoft.com/office/drawing/2014/main" xmlns="" id="{4A8D5745-853A-4AD6-9138-EC0A15E93A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3BCC0C13-7206-4E47-9531-DAD8B5BA96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3349DA-4106-4839-A984-81C50C6D8EC2}" type="slidenum">
              <a:rPr lang="en-US" smtClean="0"/>
              <a:t>‹#›</a:t>
            </a:fld>
            <a:endParaRPr lang="en-US"/>
          </a:p>
        </p:txBody>
      </p:sp>
    </p:spTree>
    <p:extLst>
      <p:ext uri="{BB962C8B-B14F-4D97-AF65-F5344CB8AC3E}">
        <p14:creationId xmlns:p14="http://schemas.microsoft.com/office/powerpoint/2010/main" val="2554789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archdatamanagement.techtarget.com/definition/data" TargetMode="External"/><Relationship Id="rId2" Type="http://schemas.openxmlformats.org/officeDocument/2006/relationships/hyperlink" Target="http://searchnetworking.techtarget.com/definition/client-server" TargetMode="External"/><Relationship Id="rId1" Type="http://schemas.openxmlformats.org/officeDocument/2006/relationships/slideLayout" Target="../slideLayouts/slideLayout2.xml"/><Relationship Id="rId6" Type="http://schemas.openxmlformats.org/officeDocument/2006/relationships/hyperlink" Target="http://searchstorage.techtarget.com/definition/hard-disk-drive" TargetMode="External"/><Relationship Id="rId5" Type="http://schemas.openxmlformats.org/officeDocument/2006/relationships/hyperlink" Target="http://searchcio-midmarket.techtarget.com/definition/host" TargetMode="External"/><Relationship Id="rId4" Type="http://schemas.openxmlformats.org/officeDocument/2006/relationships/hyperlink" Target="http://searchnetworking.techtarget.com/definition/network"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D50B0E-EE52-4E05-A2D9-658C490CDDC1}"/>
              </a:ext>
            </a:extLst>
          </p:cNvPr>
          <p:cNvSpPr>
            <a:spLocks noGrp="1"/>
          </p:cNvSpPr>
          <p:nvPr>
            <p:ph type="ctrTitle"/>
          </p:nvPr>
        </p:nvSpPr>
        <p:spPr>
          <a:xfrm>
            <a:off x="1524000" y="622300"/>
            <a:ext cx="9144000" cy="1777999"/>
          </a:xfrm>
        </p:spPr>
        <p:txBody>
          <a:bodyPr>
            <a:normAutofit/>
          </a:bodyPr>
          <a:lstStyle/>
          <a:p>
            <a:r>
              <a:rPr lang="en-US" b="1" dirty="0" smtClean="0"/>
              <a:t>UNIT </a:t>
            </a:r>
            <a:r>
              <a:rPr lang="en-US" b="1" dirty="0" smtClean="0"/>
              <a:t>3</a:t>
            </a:r>
            <a:r>
              <a:rPr lang="en-US" b="1" dirty="0" smtClean="0"/>
              <a:t/>
            </a:r>
            <a:br>
              <a:rPr lang="en-US" b="1" dirty="0" smtClean="0"/>
            </a:br>
            <a:r>
              <a:rPr lang="en-US" b="1" dirty="0" smtClean="0"/>
              <a:t>SERVER TECHNOLOGY </a:t>
            </a:r>
            <a:endParaRPr lang="en-US" dirty="0"/>
          </a:p>
        </p:txBody>
      </p:sp>
      <p:sp>
        <p:nvSpPr>
          <p:cNvPr id="3" name="Subtitle 2">
            <a:extLst>
              <a:ext uri="{FF2B5EF4-FFF2-40B4-BE49-F238E27FC236}">
                <a16:creationId xmlns:a16="http://schemas.microsoft.com/office/drawing/2014/main" xmlns="" id="{CC9E6CBB-33A1-4E06-996F-0622E810481A}"/>
              </a:ext>
            </a:extLst>
          </p:cNvPr>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10605745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6" name="Rectangle 70">
            <a:extLst>
              <a:ext uri="{FF2B5EF4-FFF2-40B4-BE49-F238E27FC236}">
                <a16:creationId xmlns:a16="http://schemas.microsoft.com/office/drawing/2014/main" xmlns=""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Image result for High Performance Server">
            <a:extLst>
              <a:ext uri="{FF2B5EF4-FFF2-40B4-BE49-F238E27FC236}">
                <a16:creationId xmlns:a16="http://schemas.microsoft.com/office/drawing/2014/main" xmlns="" id="{C616A117-DBCD-4C51-AD24-B9AA6CB70451}"/>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xmlns=""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C85F6F25-9D65-4E9D-A688-3652D8DCF18C}"/>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High Performance Server</a:t>
            </a:r>
          </a:p>
        </p:txBody>
      </p:sp>
      <p:sp>
        <p:nvSpPr>
          <p:cNvPr id="3" name="Content Placeholder 2">
            <a:extLst>
              <a:ext uri="{FF2B5EF4-FFF2-40B4-BE49-F238E27FC236}">
                <a16:creationId xmlns:a16="http://schemas.microsoft.com/office/drawing/2014/main" xmlns="" id="{0C961ADB-C1C9-454D-B369-1C01762280C7}"/>
              </a:ext>
            </a:extLst>
          </p:cNvPr>
          <p:cNvSpPr>
            <a:spLocks noGrp="1"/>
          </p:cNvSpPr>
          <p:nvPr>
            <p:ph idx="1"/>
          </p:nvPr>
        </p:nvSpPr>
        <p:spPr>
          <a:xfrm>
            <a:off x="5155379" y="1065862"/>
            <a:ext cx="5744685" cy="4726276"/>
          </a:xfrm>
        </p:spPr>
        <p:txBody>
          <a:bodyPr anchor="ctr">
            <a:normAutofit/>
          </a:bodyPr>
          <a:lstStyle/>
          <a:p>
            <a:r>
              <a:rPr lang="en-US" sz="2000">
                <a:solidFill>
                  <a:srgbClr val="FFFFFF"/>
                </a:solidFill>
              </a:rPr>
              <a:t>– Most powerful and flexible research system</a:t>
            </a:r>
          </a:p>
          <a:p>
            <a:r>
              <a:rPr lang="en-US" sz="2000">
                <a:solidFill>
                  <a:srgbClr val="FFFFFF"/>
                </a:solidFill>
              </a:rPr>
              <a:t> – Used for climatology, quantum chemistry </a:t>
            </a:r>
          </a:p>
          <a:p>
            <a:r>
              <a:rPr lang="en-US" sz="2000">
                <a:solidFill>
                  <a:srgbClr val="FFFFFF"/>
                </a:solidFill>
              </a:rPr>
              <a:t>– HPC cluster disrupted supercomputing</a:t>
            </a:r>
          </a:p>
        </p:txBody>
      </p:sp>
    </p:spTree>
    <p:extLst>
      <p:ext uri="{BB962C8B-B14F-4D97-AF65-F5344CB8AC3E}">
        <p14:creationId xmlns:p14="http://schemas.microsoft.com/office/powerpoint/2010/main" val="42529393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28" name="Freeform: Shape 70">
            <a:extLst>
              <a:ext uri="{FF2B5EF4-FFF2-40B4-BE49-F238E27FC236}">
                <a16:creationId xmlns:a16="http://schemas.microsoft.com/office/drawing/2014/main" xmlns="" id="{CF62D2A7-8207-488C-9F46-316BA81A16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mage result for operating system">
            <a:extLst>
              <a:ext uri="{FF2B5EF4-FFF2-40B4-BE49-F238E27FC236}">
                <a16:creationId xmlns:a16="http://schemas.microsoft.com/office/drawing/2014/main" xmlns="" id="{8E745002-C668-4317-BE9B-F0AA40FFC8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3880"/>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5EC4B7BD-BF06-4A7E-9B40-F36B93732025}"/>
              </a:ext>
            </a:extLst>
          </p:cNvPr>
          <p:cNvSpPr>
            <a:spLocks noGrp="1"/>
          </p:cNvSpPr>
          <p:nvPr>
            <p:ph type="title"/>
          </p:nvPr>
        </p:nvSpPr>
        <p:spPr>
          <a:xfrm>
            <a:off x="762001" y="803325"/>
            <a:ext cx="5314536" cy="1325563"/>
          </a:xfrm>
        </p:spPr>
        <p:txBody>
          <a:bodyPr>
            <a:normAutofit/>
          </a:bodyPr>
          <a:lstStyle/>
          <a:p>
            <a:r>
              <a:rPr lang="en-US"/>
              <a:t>Operating System</a:t>
            </a:r>
            <a:endParaRPr lang="en-US" dirty="0"/>
          </a:p>
        </p:txBody>
      </p:sp>
      <p:sp>
        <p:nvSpPr>
          <p:cNvPr id="3" name="Content Placeholder 2">
            <a:extLst>
              <a:ext uri="{FF2B5EF4-FFF2-40B4-BE49-F238E27FC236}">
                <a16:creationId xmlns:a16="http://schemas.microsoft.com/office/drawing/2014/main" xmlns="" id="{0E66E2DC-EC1C-4A4B-8EDB-62581081CFEF}"/>
              </a:ext>
            </a:extLst>
          </p:cNvPr>
          <p:cNvSpPr>
            <a:spLocks noGrp="1"/>
          </p:cNvSpPr>
          <p:nvPr>
            <p:ph idx="1"/>
          </p:nvPr>
        </p:nvSpPr>
        <p:spPr>
          <a:xfrm>
            <a:off x="762000" y="2279018"/>
            <a:ext cx="5314543" cy="3375920"/>
          </a:xfrm>
        </p:spPr>
        <p:txBody>
          <a:bodyPr anchor="t">
            <a:normAutofit/>
          </a:bodyPr>
          <a:lstStyle/>
          <a:p>
            <a:endParaRPr lang="en-US" sz="1800"/>
          </a:p>
          <a:p>
            <a:r>
              <a:rPr lang="en-US" sz="1800"/>
              <a:t>Operating System is the collection of software to manage computer hardware resources and to provide common services for computer programs. </a:t>
            </a:r>
          </a:p>
          <a:p>
            <a:r>
              <a:rPr lang="en-US" sz="1800"/>
              <a:t>– Operating System is the essential component of the system software in a computer system. </a:t>
            </a:r>
          </a:p>
          <a:p>
            <a:r>
              <a:rPr lang="en-US" sz="1800"/>
              <a:t>– Operating system is required for the functioning of the application programs.</a:t>
            </a:r>
          </a:p>
          <a:p>
            <a:endParaRPr lang="en-US" sz="1800"/>
          </a:p>
        </p:txBody>
      </p:sp>
    </p:spTree>
    <p:extLst>
      <p:ext uri="{BB962C8B-B14F-4D97-AF65-F5344CB8AC3E}">
        <p14:creationId xmlns:p14="http://schemas.microsoft.com/office/powerpoint/2010/main" val="2434488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Top Corners Rounded 70">
            <a:extLst>
              <a:ext uri="{FF2B5EF4-FFF2-40B4-BE49-F238E27FC236}">
                <a16:creationId xmlns:a16="http://schemas.microsoft.com/office/drawing/2014/main" xmlns="" id="{3BAF1561-20C4-41FD-A35F-BF2B9E727F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Top Corners Rounded 72">
            <a:extLst>
              <a:ext uri="{FF2B5EF4-FFF2-40B4-BE49-F238E27FC236}">
                <a16:creationId xmlns:a16="http://schemas.microsoft.com/office/drawing/2014/main" xmlns="" id="{839DC788-B140-4F3E-A91E-CB3E70ED94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5" name="Straight Connector 74">
            <a:extLst>
              <a:ext uri="{FF2B5EF4-FFF2-40B4-BE49-F238E27FC236}">
                <a16:creationId xmlns:a16="http://schemas.microsoft.com/office/drawing/2014/main" xmlns="" id="{FC18D930-0EEE-448F-ABF1-2AA3C83DA5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Image result for API">
            <a:extLst>
              <a:ext uri="{FF2B5EF4-FFF2-40B4-BE49-F238E27FC236}">
                <a16:creationId xmlns:a16="http://schemas.microsoft.com/office/drawing/2014/main" xmlns="" id="{A1CF30F2-DEDB-4955-B3BA-D27ADD2C0B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3767" y="1584104"/>
            <a:ext cx="6542117" cy="35327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09CDE27B-C4C1-41E1-A211-BBA905069E46}"/>
              </a:ext>
            </a:extLst>
          </p:cNvPr>
          <p:cNvSpPr>
            <a:spLocks noGrp="1"/>
          </p:cNvSpPr>
          <p:nvPr>
            <p:ph type="title"/>
          </p:nvPr>
        </p:nvSpPr>
        <p:spPr>
          <a:xfrm>
            <a:off x="321733" y="981091"/>
            <a:ext cx="4092951" cy="1624457"/>
          </a:xfrm>
        </p:spPr>
        <p:txBody>
          <a:bodyPr>
            <a:normAutofit/>
          </a:bodyPr>
          <a:lstStyle/>
          <a:p>
            <a:r>
              <a:rPr lang="en-US" sz="3600" dirty="0">
                <a:solidFill>
                  <a:schemeClr val="bg1"/>
                </a:solidFill>
              </a:rPr>
              <a:t>Operating System</a:t>
            </a:r>
          </a:p>
        </p:txBody>
      </p:sp>
      <p:sp>
        <p:nvSpPr>
          <p:cNvPr id="3" name="Content Placeholder 2">
            <a:extLst>
              <a:ext uri="{FF2B5EF4-FFF2-40B4-BE49-F238E27FC236}">
                <a16:creationId xmlns:a16="http://schemas.microsoft.com/office/drawing/2014/main" xmlns="" id="{B106772E-DF29-4B06-A1C0-4E8F857E68E5}"/>
              </a:ext>
            </a:extLst>
          </p:cNvPr>
          <p:cNvSpPr>
            <a:spLocks noGrp="1"/>
          </p:cNvSpPr>
          <p:nvPr>
            <p:ph idx="1"/>
          </p:nvPr>
        </p:nvSpPr>
        <p:spPr>
          <a:xfrm>
            <a:off x="321733" y="2834809"/>
            <a:ext cx="4092951" cy="3042099"/>
          </a:xfrm>
        </p:spPr>
        <p:txBody>
          <a:bodyPr anchor="t">
            <a:normAutofit/>
          </a:bodyPr>
          <a:lstStyle/>
          <a:p>
            <a:endParaRPr lang="en-US" sz="1700">
              <a:solidFill>
                <a:schemeClr val="bg1"/>
              </a:solidFill>
            </a:endParaRPr>
          </a:p>
          <a:p>
            <a:r>
              <a:rPr lang="en-US" sz="1700">
                <a:solidFill>
                  <a:schemeClr val="bg1"/>
                </a:solidFill>
              </a:rPr>
              <a:t>Operating system also provides a consistent application interface which is required if more than one type of computer uses the operating system. </a:t>
            </a:r>
          </a:p>
          <a:p>
            <a:r>
              <a:rPr lang="en-US" sz="1700">
                <a:solidFill>
                  <a:schemeClr val="bg1"/>
                </a:solidFill>
              </a:rPr>
              <a:t>The Application Program Interface (API) allows a developer to write an application on a particular computer and the same can be run on another computer having different amount of memory or quantity of storage.</a:t>
            </a:r>
          </a:p>
          <a:p>
            <a:endParaRPr lang="en-US" sz="1700">
              <a:solidFill>
                <a:schemeClr val="bg1"/>
              </a:solidFill>
            </a:endParaRPr>
          </a:p>
        </p:txBody>
      </p:sp>
    </p:spTree>
    <p:extLst>
      <p:ext uri="{BB962C8B-B14F-4D97-AF65-F5344CB8AC3E}">
        <p14:creationId xmlns:p14="http://schemas.microsoft.com/office/powerpoint/2010/main" val="25629974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8" name="Rectangle 136">
            <a:extLst>
              <a:ext uri="{FF2B5EF4-FFF2-40B4-BE49-F238E27FC236}">
                <a16:creationId xmlns:a16="http://schemas.microsoft.com/office/drawing/2014/main" xmlns="" id="{EB181E26-89C4-4A14-92DE-0F4C4B0E948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37">
            <a:extLst>
              <a:ext uri="{FF2B5EF4-FFF2-40B4-BE49-F238E27FC236}">
                <a16:creationId xmlns:a16="http://schemas.microsoft.com/office/drawing/2014/main" xmlns="" id="{13958066-7CBD-4B89-8F46-614C4F28BC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6" name="Picture 4" descr="Image result for graphical user interface">
            <a:extLst>
              <a:ext uri="{FF2B5EF4-FFF2-40B4-BE49-F238E27FC236}">
                <a16:creationId xmlns:a16="http://schemas.microsoft.com/office/drawing/2014/main" xmlns="" id="{4AD4C8F9-AEA1-4AB2-985B-EE376C758F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30" r="2" b="17939"/>
          <a:stretch/>
        </p:blipFill>
        <p:spPr bwMode="auto">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a:noFill/>
          <a:extLst>
            <a:ext uri="{909E8E84-426E-40DD-AFC4-6F175D3DCCD1}">
              <a14:hiddenFill xmlns:a14="http://schemas.microsoft.com/office/drawing/2010/main">
                <a:solidFill>
                  <a:srgbClr val="FFFFFF"/>
                </a:solidFill>
              </a14:hiddenFill>
            </a:ext>
          </a:extLst>
        </p:spPr>
      </p:pic>
      <p:pic>
        <p:nvPicPr>
          <p:cNvPr id="3074" name="Picture 2" descr="Image result for command line interface">
            <a:extLst>
              <a:ext uri="{FF2B5EF4-FFF2-40B4-BE49-F238E27FC236}">
                <a16:creationId xmlns:a16="http://schemas.microsoft.com/office/drawing/2014/main" xmlns="" id="{8FE86446-CEEB-4521-9989-EEAB9FD575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01" r="-4" b="17716"/>
          <a:stretch/>
        </p:blipFill>
        <p:spPr bwMode="auto">
          <a:xfrm>
            <a:off x="4791075" y="4357117"/>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74D3B6B6-DE4A-409D-A150-5C201E6EC9ED}"/>
              </a:ext>
            </a:extLst>
          </p:cNvPr>
          <p:cNvSpPr>
            <a:spLocks noGrp="1"/>
          </p:cNvSpPr>
          <p:nvPr>
            <p:ph type="title"/>
          </p:nvPr>
        </p:nvSpPr>
        <p:spPr>
          <a:xfrm>
            <a:off x="838200" y="365125"/>
            <a:ext cx="10515600" cy="1325563"/>
          </a:xfrm>
        </p:spPr>
        <p:txBody>
          <a:bodyPr>
            <a:normAutofit/>
          </a:bodyPr>
          <a:lstStyle/>
          <a:p>
            <a:r>
              <a:rPr lang="en-US" dirty="0"/>
              <a:t>Operating System</a:t>
            </a:r>
          </a:p>
        </p:txBody>
      </p:sp>
      <p:sp>
        <p:nvSpPr>
          <p:cNvPr id="3" name="Content Placeholder 2">
            <a:extLst>
              <a:ext uri="{FF2B5EF4-FFF2-40B4-BE49-F238E27FC236}">
                <a16:creationId xmlns:a16="http://schemas.microsoft.com/office/drawing/2014/main" xmlns="" id="{6B51288A-B609-499D-848E-B33AB62CDBD3}"/>
              </a:ext>
            </a:extLst>
          </p:cNvPr>
          <p:cNvSpPr>
            <a:spLocks noGrp="1"/>
          </p:cNvSpPr>
          <p:nvPr>
            <p:ph idx="1"/>
          </p:nvPr>
        </p:nvSpPr>
        <p:spPr>
          <a:xfrm>
            <a:off x="838200" y="2015406"/>
            <a:ext cx="5097779" cy="4065986"/>
          </a:xfrm>
        </p:spPr>
        <p:txBody>
          <a:bodyPr anchor="t">
            <a:normAutofit/>
          </a:bodyPr>
          <a:lstStyle/>
          <a:p>
            <a:endParaRPr lang="en-US" sz="2000" dirty="0">
              <a:solidFill>
                <a:schemeClr val="bg1"/>
              </a:solidFill>
            </a:endParaRPr>
          </a:p>
          <a:p>
            <a:r>
              <a:rPr lang="en-US" sz="2000" dirty="0">
                <a:solidFill>
                  <a:schemeClr val="bg1"/>
                </a:solidFill>
              </a:rPr>
              <a:t>The users interact with the operating system through a set of commands. </a:t>
            </a:r>
          </a:p>
          <a:p>
            <a:r>
              <a:rPr lang="en-US" sz="2000" dirty="0">
                <a:solidFill>
                  <a:schemeClr val="bg1"/>
                </a:solidFill>
              </a:rPr>
              <a:t>– The command processor or command line interpreter in the operating system accepts and executes the commands. </a:t>
            </a:r>
          </a:p>
          <a:p>
            <a:r>
              <a:rPr lang="en-US" sz="2000" dirty="0">
                <a:solidFill>
                  <a:schemeClr val="bg1"/>
                </a:solidFill>
              </a:rPr>
              <a:t>– The graphical user interfaces allows the users to enter commands by pointing and clicking at objects on the screen.</a:t>
            </a:r>
          </a:p>
          <a:p>
            <a:endParaRPr lang="en-US" sz="2000"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24418714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xmlns="" id="{823AC064-BC96-4F32-8AE1-B2FD387548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xmlns="" id="{7E7C77BC-7138-40B1-A15B-20F57A49462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09800" y="5738691"/>
            <a:ext cx="77724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xmlns="" id="{DB146403-F3D6-484B-B2ED-97F9565D037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96000" y="477749"/>
            <a:ext cx="0" cy="36576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100" name="Picture 4" descr="Image result for operating system">
            <a:extLst>
              <a:ext uri="{FF2B5EF4-FFF2-40B4-BE49-F238E27FC236}">
                <a16:creationId xmlns:a16="http://schemas.microsoft.com/office/drawing/2014/main" xmlns="" id="{DD540826-3261-48C3-B34A-6EA26A8349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20040" y="772073"/>
            <a:ext cx="5455917" cy="306895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operating system">
            <a:extLst>
              <a:ext uri="{FF2B5EF4-FFF2-40B4-BE49-F238E27FC236}">
                <a16:creationId xmlns:a16="http://schemas.microsoft.com/office/drawing/2014/main" xmlns="" id="{1F630FA9-33EA-435B-B880-991F2F83CD10}"/>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6416043" y="1181267"/>
            <a:ext cx="5455917" cy="22505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9BC1154F-C5F8-4D2D-B57F-AA4C79B515DA}"/>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chemeClr val="bg1"/>
                </a:solidFill>
              </a:rPr>
              <a:t>OS Market Share</a:t>
            </a:r>
          </a:p>
        </p:txBody>
      </p:sp>
    </p:spTree>
    <p:extLst>
      <p:ext uri="{BB962C8B-B14F-4D97-AF65-F5344CB8AC3E}">
        <p14:creationId xmlns:p14="http://schemas.microsoft.com/office/powerpoint/2010/main" val="12116856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CEB41C5C-0F34-4DDA-9D7C-5E717F35F60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6134677"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mage result for classification of operating system">
            <a:extLst>
              <a:ext uri="{FF2B5EF4-FFF2-40B4-BE49-F238E27FC236}">
                <a16:creationId xmlns:a16="http://schemas.microsoft.com/office/drawing/2014/main" xmlns="" id="{6D5A0953-8FF0-4F09-BE0E-5DE6B0ED7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632" y="1428749"/>
            <a:ext cx="5126736" cy="44660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CAEE2A11-E9E5-47AB-8D0A-99145B23636B}"/>
              </a:ext>
            </a:extLst>
          </p:cNvPr>
          <p:cNvSpPr>
            <a:spLocks noGrp="1"/>
          </p:cNvSpPr>
          <p:nvPr>
            <p:ph type="title"/>
          </p:nvPr>
        </p:nvSpPr>
        <p:spPr>
          <a:xfrm>
            <a:off x="6392598" y="640263"/>
            <a:ext cx="5221266" cy="1562187"/>
          </a:xfrm>
        </p:spPr>
        <p:txBody>
          <a:bodyPr>
            <a:normAutofit/>
          </a:bodyPr>
          <a:lstStyle/>
          <a:p>
            <a:pPr algn="ctr"/>
            <a:r>
              <a:rPr lang="en-US" sz="4000"/>
              <a:t>Classification of Operating System</a:t>
            </a:r>
          </a:p>
        </p:txBody>
      </p:sp>
      <p:sp>
        <p:nvSpPr>
          <p:cNvPr id="3" name="Content Placeholder 2">
            <a:extLst>
              <a:ext uri="{FF2B5EF4-FFF2-40B4-BE49-F238E27FC236}">
                <a16:creationId xmlns:a16="http://schemas.microsoft.com/office/drawing/2014/main" xmlns="" id="{29818842-24F3-44C1-BF48-3011EBDB9472}"/>
              </a:ext>
            </a:extLst>
          </p:cNvPr>
          <p:cNvSpPr>
            <a:spLocks noGrp="1"/>
          </p:cNvSpPr>
          <p:nvPr>
            <p:ph idx="1"/>
          </p:nvPr>
        </p:nvSpPr>
        <p:spPr>
          <a:xfrm>
            <a:off x="6391903" y="2121763"/>
            <a:ext cx="5235490" cy="3773010"/>
          </a:xfrm>
        </p:spPr>
        <p:txBody>
          <a:bodyPr>
            <a:normAutofit/>
          </a:bodyPr>
          <a:lstStyle/>
          <a:p>
            <a:endParaRPr lang="en-US" sz="1900"/>
          </a:p>
          <a:p>
            <a:r>
              <a:rPr lang="en-US" sz="1900" b="1"/>
              <a:t>Real-time operating system: </a:t>
            </a:r>
            <a:r>
              <a:rPr lang="en-US" sz="1900"/>
              <a:t>Real-time operating system is one which is used to control machineries, scientific instruments and industrial systems. RTOS has minimal user-interface capabilities and has no end user interfaces. </a:t>
            </a:r>
          </a:p>
          <a:p>
            <a:r>
              <a:rPr lang="en-US" sz="1900" b="1"/>
              <a:t>Multi-User: </a:t>
            </a:r>
            <a:r>
              <a:rPr lang="en-US" sz="1900"/>
              <a:t>Multi-User operating system is one which allows two or more users to run programs at the same time. </a:t>
            </a:r>
          </a:p>
          <a:p>
            <a:r>
              <a:rPr lang="en-US" sz="1900" b="1"/>
              <a:t>Multiprocessing: </a:t>
            </a:r>
            <a:r>
              <a:rPr lang="en-US" sz="1900"/>
              <a:t>Multiprocessing is an operating system which supports running a program on more than one CPU.</a:t>
            </a:r>
          </a:p>
          <a:p>
            <a:endParaRPr lang="en-US" sz="1900"/>
          </a:p>
          <a:p>
            <a:endParaRPr lang="en-US" sz="1900"/>
          </a:p>
        </p:txBody>
      </p:sp>
    </p:spTree>
    <p:extLst>
      <p:ext uri="{BB962C8B-B14F-4D97-AF65-F5344CB8AC3E}">
        <p14:creationId xmlns:p14="http://schemas.microsoft.com/office/powerpoint/2010/main" val="35197967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8" name="Picture 4" descr="Image result for Task of operating system">
            <a:extLst>
              <a:ext uri="{FF2B5EF4-FFF2-40B4-BE49-F238E27FC236}">
                <a16:creationId xmlns:a16="http://schemas.microsoft.com/office/drawing/2014/main" xmlns="" id="{078C2BAB-BFB8-4255-8E36-2291123D21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7" r="1" b="8416"/>
          <a:stretch/>
        </p:blipFill>
        <p:spPr bwMode="auto">
          <a:xfrm>
            <a:off x="5120640" y="1661283"/>
            <a:ext cx="6587656" cy="45156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A1DFB329-27AC-4941-A17F-74EDB2C2D991}"/>
              </a:ext>
            </a:extLst>
          </p:cNvPr>
          <p:cNvSpPr>
            <a:spLocks noGrp="1"/>
          </p:cNvSpPr>
          <p:nvPr>
            <p:ph type="title"/>
          </p:nvPr>
        </p:nvSpPr>
        <p:spPr>
          <a:xfrm>
            <a:off x="838200" y="365125"/>
            <a:ext cx="10515600" cy="1325563"/>
          </a:xfrm>
        </p:spPr>
        <p:txBody>
          <a:bodyPr>
            <a:normAutofit/>
          </a:bodyPr>
          <a:lstStyle/>
          <a:p>
            <a:r>
              <a:rPr lang="en-US" dirty="0"/>
              <a:t>Classification of OS and Task of OS</a:t>
            </a:r>
          </a:p>
        </p:txBody>
      </p:sp>
      <p:sp>
        <p:nvSpPr>
          <p:cNvPr id="3" name="Content Placeholder 2">
            <a:extLst>
              <a:ext uri="{FF2B5EF4-FFF2-40B4-BE49-F238E27FC236}">
                <a16:creationId xmlns:a16="http://schemas.microsoft.com/office/drawing/2014/main" xmlns="" id="{817043AF-6769-44B8-9B7A-70837F0F8E48}"/>
              </a:ext>
            </a:extLst>
          </p:cNvPr>
          <p:cNvSpPr>
            <a:spLocks noGrp="1"/>
          </p:cNvSpPr>
          <p:nvPr>
            <p:ph idx="1"/>
          </p:nvPr>
        </p:nvSpPr>
        <p:spPr>
          <a:xfrm>
            <a:off x="838200" y="1608100"/>
            <a:ext cx="4013798" cy="4568863"/>
          </a:xfrm>
        </p:spPr>
        <p:txBody>
          <a:bodyPr>
            <a:normAutofit fontScale="85000" lnSpcReduction="20000"/>
          </a:bodyPr>
          <a:lstStyle/>
          <a:p>
            <a:endParaRPr lang="en-US" sz="2000" dirty="0"/>
          </a:p>
          <a:p>
            <a:r>
              <a:rPr lang="en-US" sz="2000" b="1" dirty="0"/>
              <a:t>Multitasking: </a:t>
            </a:r>
            <a:r>
              <a:rPr lang="en-US" sz="2000" dirty="0"/>
              <a:t>Multitasking is an operating system which allows more than one program to run concurrently. </a:t>
            </a:r>
          </a:p>
          <a:p>
            <a:r>
              <a:rPr lang="en-US" sz="2000" dirty="0"/>
              <a:t>– </a:t>
            </a:r>
            <a:r>
              <a:rPr lang="en-US" sz="2000" b="1" dirty="0"/>
              <a:t>Multithreading: </a:t>
            </a:r>
            <a:r>
              <a:rPr lang="en-US" sz="2000" dirty="0"/>
              <a:t>Multithreading is an operating system which allows different parts of a single program to run concurrently. </a:t>
            </a:r>
          </a:p>
          <a:p>
            <a:r>
              <a:rPr lang="en-US" sz="2000" dirty="0"/>
              <a:t>– </a:t>
            </a:r>
            <a:r>
              <a:rPr lang="en-US" sz="2000" b="1" dirty="0"/>
              <a:t>Real time: </a:t>
            </a:r>
            <a:r>
              <a:rPr lang="en-US" sz="2000" dirty="0"/>
              <a:t>Real time is an operating system which responds to the input instantly. </a:t>
            </a:r>
          </a:p>
          <a:p>
            <a:endParaRPr lang="en-US" dirty="0"/>
          </a:p>
          <a:p>
            <a:r>
              <a:rPr lang="en-US" dirty="0"/>
              <a:t>Process Management </a:t>
            </a:r>
          </a:p>
          <a:p>
            <a:r>
              <a:rPr lang="en-US" dirty="0"/>
              <a:t>– Memory Management </a:t>
            </a:r>
          </a:p>
          <a:p>
            <a:r>
              <a:rPr lang="en-US" dirty="0"/>
              <a:t>– Device Management </a:t>
            </a:r>
          </a:p>
          <a:p>
            <a:r>
              <a:rPr lang="en-US" dirty="0"/>
              <a:t>– File Management</a:t>
            </a:r>
          </a:p>
          <a:p>
            <a:endParaRPr lang="en-US" sz="2000" dirty="0"/>
          </a:p>
          <a:p>
            <a:endParaRPr lang="en-US" sz="2000" dirty="0"/>
          </a:p>
        </p:txBody>
      </p:sp>
    </p:spTree>
    <p:extLst>
      <p:ext uri="{BB962C8B-B14F-4D97-AF65-F5344CB8AC3E}">
        <p14:creationId xmlns:p14="http://schemas.microsoft.com/office/powerpoint/2010/main" val="25642479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Top Corners Rounded 70">
            <a:extLst>
              <a:ext uri="{FF2B5EF4-FFF2-40B4-BE49-F238E27FC236}">
                <a16:creationId xmlns:a16="http://schemas.microsoft.com/office/drawing/2014/main" xmlns="" id="{3BAF1561-20C4-41FD-A35F-BF2B9E727F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74" name="Rectangle: Top Corners Rounded 72">
            <a:extLst>
              <a:ext uri="{FF2B5EF4-FFF2-40B4-BE49-F238E27FC236}">
                <a16:creationId xmlns:a16="http://schemas.microsoft.com/office/drawing/2014/main" xmlns="" id="{839DC788-B140-4F3E-A91E-CB3E70ED94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5" name="Straight Connector 74">
            <a:extLst>
              <a:ext uri="{FF2B5EF4-FFF2-40B4-BE49-F238E27FC236}">
                <a16:creationId xmlns:a16="http://schemas.microsoft.com/office/drawing/2014/main" xmlns="" id="{FC18D930-0EEE-448F-ABF1-2AA3C83DA5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170" name="Picture 2" descr="Image result for virtualization">
            <a:extLst>
              <a:ext uri="{FF2B5EF4-FFF2-40B4-BE49-F238E27FC236}">
                <a16:creationId xmlns:a16="http://schemas.microsoft.com/office/drawing/2014/main" xmlns="" id="{10267249-1BB5-4A23-BB19-27790AA53F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3767" y="2082941"/>
            <a:ext cx="6542117" cy="25350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A9BD77E7-449D-45A3-BD42-6B7B3E1A93C4}"/>
              </a:ext>
            </a:extLst>
          </p:cNvPr>
          <p:cNvSpPr>
            <a:spLocks noGrp="1"/>
          </p:cNvSpPr>
          <p:nvPr>
            <p:ph type="title"/>
          </p:nvPr>
        </p:nvSpPr>
        <p:spPr>
          <a:xfrm>
            <a:off x="321733" y="981091"/>
            <a:ext cx="4092951" cy="1624457"/>
          </a:xfrm>
        </p:spPr>
        <p:txBody>
          <a:bodyPr>
            <a:normAutofit/>
          </a:bodyPr>
          <a:lstStyle/>
          <a:p>
            <a:r>
              <a:rPr lang="en-US" sz="3600">
                <a:solidFill>
                  <a:schemeClr val="bg1"/>
                </a:solidFill>
              </a:rPr>
              <a:t>What is Virtualization? </a:t>
            </a:r>
            <a:br>
              <a:rPr lang="en-US" sz="3600">
                <a:solidFill>
                  <a:schemeClr val="bg1"/>
                </a:solidFill>
              </a:rPr>
            </a:br>
            <a:endParaRPr lang="en-US" sz="3600">
              <a:solidFill>
                <a:schemeClr val="bg1"/>
              </a:solidFill>
            </a:endParaRPr>
          </a:p>
        </p:txBody>
      </p:sp>
      <p:sp>
        <p:nvSpPr>
          <p:cNvPr id="3" name="Content Placeholder 2">
            <a:extLst>
              <a:ext uri="{FF2B5EF4-FFF2-40B4-BE49-F238E27FC236}">
                <a16:creationId xmlns:a16="http://schemas.microsoft.com/office/drawing/2014/main" xmlns="" id="{E018B84F-6D86-482F-B291-C8A1B2B83441}"/>
              </a:ext>
            </a:extLst>
          </p:cNvPr>
          <p:cNvSpPr>
            <a:spLocks noGrp="1"/>
          </p:cNvSpPr>
          <p:nvPr>
            <p:ph idx="1"/>
          </p:nvPr>
        </p:nvSpPr>
        <p:spPr>
          <a:xfrm>
            <a:off x="321733" y="2834809"/>
            <a:ext cx="4092951" cy="3042099"/>
          </a:xfrm>
        </p:spPr>
        <p:txBody>
          <a:bodyPr anchor="t">
            <a:normAutofit/>
          </a:bodyPr>
          <a:lstStyle/>
          <a:p>
            <a:endParaRPr lang="en-US" sz="1600">
              <a:solidFill>
                <a:schemeClr val="bg1"/>
              </a:solidFill>
            </a:endParaRPr>
          </a:p>
          <a:p>
            <a:endParaRPr lang="en-US" sz="1600">
              <a:solidFill>
                <a:schemeClr val="bg1"/>
              </a:solidFill>
            </a:endParaRPr>
          </a:p>
          <a:p>
            <a:r>
              <a:rPr lang="en-US" sz="1600">
                <a:solidFill>
                  <a:schemeClr val="bg1"/>
                </a:solidFill>
              </a:rPr>
              <a:t>– The technique of splitting one physical resource into multiple virtual resources is called as virtualization. </a:t>
            </a:r>
          </a:p>
          <a:p>
            <a:r>
              <a:rPr lang="en-US" sz="1600">
                <a:solidFill>
                  <a:schemeClr val="bg1"/>
                </a:solidFill>
              </a:rPr>
              <a:t>– A single physical resource can be used for multiple purposes and to perform the required actions. </a:t>
            </a:r>
          </a:p>
          <a:p>
            <a:r>
              <a:rPr lang="en-US" sz="1600">
                <a:solidFill>
                  <a:schemeClr val="bg1"/>
                </a:solidFill>
              </a:rPr>
              <a:t>– Virtualization or system virtualization is the creation of many virtual systems with a single physical system</a:t>
            </a:r>
          </a:p>
          <a:p>
            <a:endParaRPr lang="en-US" sz="1600">
              <a:solidFill>
                <a:schemeClr val="bg1"/>
              </a:solidFill>
            </a:endParaRPr>
          </a:p>
        </p:txBody>
      </p:sp>
    </p:spTree>
    <p:extLst>
      <p:ext uri="{BB962C8B-B14F-4D97-AF65-F5344CB8AC3E}">
        <p14:creationId xmlns:p14="http://schemas.microsoft.com/office/powerpoint/2010/main" val="31333674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xmlns="" id="{90795B4D-5022-4A7F-A01D-8D880B7CDBE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xmlns="" id="{AFD19018-DE7C-4796-ADF2-AD2EB0FC0D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xmlns="" id="{B1A0A2C2-4F85-44AF-8708-8DCA4B550C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xmlns="" id="{003713C1-2FB2-413B-BF91-3AE41726FB7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6" name="Picture 4" descr="Image result for Benefits of virtualization">
            <a:extLst>
              <a:ext uri="{FF2B5EF4-FFF2-40B4-BE49-F238E27FC236}">
                <a16:creationId xmlns:a16="http://schemas.microsoft.com/office/drawing/2014/main" xmlns="" id="{1F7B656A-D49B-4F18-95E1-2250AAE191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420908" y="775170"/>
            <a:ext cx="2364317" cy="183294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mage result for Benefits of virtualization">
            <a:extLst>
              <a:ext uri="{FF2B5EF4-FFF2-40B4-BE49-F238E27FC236}">
                <a16:creationId xmlns:a16="http://schemas.microsoft.com/office/drawing/2014/main" xmlns="" id="{B3BD2A56-9F0B-4346-B01A-05E5014FBE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502775" y="864130"/>
            <a:ext cx="2364317" cy="165502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Benefits of virtualization">
            <a:extLst>
              <a:ext uri="{FF2B5EF4-FFF2-40B4-BE49-F238E27FC236}">
                <a16:creationId xmlns:a16="http://schemas.microsoft.com/office/drawing/2014/main" xmlns="" id="{D9839FD2-30C3-4C61-9403-5CF2FC487E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868535" y="3796452"/>
            <a:ext cx="4550929" cy="25598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5F8236E9-1C0B-4C82-A659-5F4064341B36}"/>
              </a:ext>
            </a:extLst>
          </p:cNvPr>
          <p:cNvSpPr>
            <a:spLocks noGrp="1"/>
          </p:cNvSpPr>
          <p:nvPr>
            <p:ph type="title"/>
          </p:nvPr>
        </p:nvSpPr>
        <p:spPr>
          <a:xfrm>
            <a:off x="838200" y="723578"/>
            <a:ext cx="4595071" cy="1645501"/>
          </a:xfrm>
        </p:spPr>
        <p:txBody>
          <a:bodyPr>
            <a:normAutofit/>
          </a:bodyPr>
          <a:lstStyle/>
          <a:p>
            <a:r>
              <a:rPr lang="en-US" sz="3700"/>
              <a:t>Benefits of Virtualization </a:t>
            </a:r>
            <a:br>
              <a:rPr lang="en-US" sz="3700"/>
            </a:br>
            <a:endParaRPr lang="en-US" sz="3700"/>
          </a:p>
        </p:txBody>
      </p:sp>
      <p:sp>
        <p:nvSpPr>
          <p:cNvPr id="3" name="Content Placeholder 2">
            <a:extLst>
              <a:ext uri="{FF2B5EF4-FFF2-40B4-BE49-F238E27FC236}">
                <a16:creationId xmlns:a16="http://schemas.microsoft.com/office/drawing/2014/main" xmlns="" id="{77CA82FB-1882-42F2-A38B-F36EC9E92CCF}"/>
              </a:ext>
            </a:extLst>
          </p:cNvPr>
          <p:cNvSpPr>
            <a:spLocks noGrp="1"/>
          </p:cNvSpPr>
          <p:nvPr>
            <p:ph idx="1"/>
          </p:nvPr>
        </p:nvSpPr>
        <p:spPr>
          <a:xfrm>
            <a:off x="838200" y="2548467"/>
            <a:ext cx="4595071" cy="3628495"/>
          </a:xfrm>
        </p:spPr>
        <p:txBody>
          <a:bodyPr>
            <a:normAutofit/>
          </a:bodyPr>
          <a:lstStyle/>
          <a:p>
            <a:endParaRPr lang="en-US" sz="2000"/>
          </a:p>
          <a:p>
            <a:endParaRPr lang="en-US" sz="2000"/>
          </a:p>
          <a:p>
            <a:r>
              <a:rPr lang="en-US" sz="2000"/>
              <a:t>– Reduces hardware cost as a single server acts as multiple server. </a:t>
            </a:r>
          </a:p>
          <a:p>
            <a:r>
              <a:rPr lang="en-US" sz="2000"/>
              <a:t>– Workload is optimized by dynamically sharing the resources. </a:t>
            </a:r>
          </a:p>
          <a:p>
            <a:r>
              <a:rPr lang="en-US" sz="2000"/>
              <a:t>– Gives a single consolidated access to all the available resources for IT responsiveness and flexibility.</a:t>
            </a:r>
          </a:p>
          <a:p>
            <a:endParaRPr lang="en-US" sz="2000"/>
          </a:p>
        </p:txBody>
      </p:sp>
    </p:spTree>
    <p:extLst>
      <p:ext uri="{BB962C8B-B14F-4D97-AF65-F5344CB8AC3E}">
        <p14:creationId xmlns:p14="http://schemas.microsoft.com/office/powerpoint/2010/main" val="18466410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Top Corners Rounded 70">
            <a:extLst>
              <a:ext uri="{FF2B5EF4-FFF2-40B4-BE49-F238E27FC236}">
                <a16:creationId xmlns:a16="http://schemas.microsoft.com/office/drawing/2014/main" xmlns="" id="{3BAF1561-20C4-41FD-A35F-BF2B9E727F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Top Corners Rounded 72">
            <a:extLst>
              <a:ext uri="{FF2B5EF4-FFF2-40B4-BE49-F238E27FC236}">
                <a16:creationId xmlns:a16="http://schemas.microsoft.com/office/drawing/2014/main" xmlns="" id="{839DC788-B140-4F3E-A91E-CB3E70ED94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5" name="Straight Connector 74">
            <a:extLst>
              <a:ext uri="{FF2B5EF4-FFF2-40B4-BE49-F238E27FC236}">
                <a16:creationId xmlns:a16="http://schemas.microsoft.com/office/drawing/2014/main" xmlns="" id="{FC18D930-0EEE-448F-ABF1-2AA3C83DA5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218" name="Picture 2" descr="Image result for Hypervisor">
            <a:extLst>
              <a:ext uri="{FF2B5EF4-FFF2-40B4-BE49-F238E27FC236}">
                <a16:creationId xmlns:a16="http://schemas.microsoft.com/office/drawing/2014/main" xmlns="" id="{936B880D-C2A5-4475-B3E4-FEF51CFCF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3767" y="467256"/>
            <a:ext cx="6542117" cy="54763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E36E1FAF-A3CB-4C5F-B75E-16018AC4D490}"/>
              </a:ext>
            </a:extLst>
          </p:cNvPr>
          <p:cNvSpPr>
            <a:spLocks noGrp="1"/>
          </p:cNvSpPr>
          <p:nvPr>
            <p:ph type="title"/>
          </p:nvPr>
        </p:nvSpPr>
        <p:spPr>
          <a:xfrm>
            <a:off x="321733" y="981091"/>
            <a:ext cx="4092951" cy="1624457"/>
          </a:xfrm>
        </p:spPr>
        <p:txBody>
          <a:bodyPr>
            <a:normAutofit/>
          </a:bodyPr>
          <a:lstStyle/>
          <a:p>
            <a:r>
              <a:rPr lang="en-US" sz="3600">
                <a:solidFill>
                  <a:schemeClr val="bg1"/>
                </a:solidFill>
              </a:rPr>
              <a:t>Hypervisor </a:t>
            </a:r>
            <a:br>
              <a:rPr lang="en-US" sz="3600">
                <a:solidFill>
                  <a:schemeClr val="bg1"/>
                </a:solidFill>
              </a:rPr>
            </a:br>
            <a:endParaRPr lang="en-US" sz="3600">
              <a:solidFill>
                <a:schemeClr val="bg1"/>
              </a:solidFill>
            </a:endParaRPr>
          </a:p>
        </p:txBody>
      </p:sp>
      <p:sp>
        <p:nvSpPr>
          <p:cNvPr id="3" name="Content Placeholder 2">
            <a:extLst>
              <a:ext uri="{FF2B5EF4-FFF2-40B4-BE49-F238E27FC236}">
                <a16:creationId xmlns:a16="http://schemas.microsoft.com/office/drawing/2014/main" xmlns="" id="{83E6325A-C5E8-46F4-9302-017A3ED78F9F}"/>
              </a:ext>
            </a:extLst>
          </p:cNvPr>
          <p:cNvSpPr>
            <a:spLocks noGrp="1"/>
          </p:cNvSpPr>
          <p:nvPr>
            <p:ph idx="1"/>
          </p:nvPr>
        </p:nvSpPr>
        <p:spPr>
          <a:xfrm>
            <a:off x="321733" y="1972385"/>
            <a:ext cx="4092951" cy="4527133"/>
          </a:xfrm>
        </p:spPr>
        <p:txBody>
          <a:bodyPr anchor="t">
            <a:normAutofit/>
          </a:bodyPr>
          <a:lstStyle/>
          <a:p>
            <a:pPr marL="0" indent="0">
              <a:buNone/>
            </a:pPr>
            <a:endParaRPr lang="en-US" sz="2000">
              <a:solidFill>
                <a:schemeClr val="bg1"/>
              </a:solidFill>
            </a:endParaRPr>
          </a:p>
          <a:p>
            <a:r>
              <a:rPr lang="en-US" sz="2000">
                <a:solidFill>
                  <a:schemeClr val="bg1"/>
                </a:solidFill>
              </a:rPr>
              <a:t>– A technology allowing multiple operating systems to run on a single hardware at the same time, who’s hardware is virtualized. </a:t>
            </a:r>
          </a:p>
          <a:p>
            <a:endParaRPr lang="en-US" sz="2000">
              <a:solidFill>
                <a:schemeClr val="bg1"/>
              </a:solidFill>
            </a:endParaRPr>
          </a:p>
          <a:p>
            <a:r>
              <a:rPr lang="en-US" sz="2000">
                <a:solidFill>
                  <a:schemeClr val="bg1"/>
                </a:solidFill>
              </a:rPr>
              <a:t>– This process is called as virtual machine manager.</a:t>
            </a:r>
          </a:p>
          <a:p>
            <a:endParaRPr lang="en-US" sz="2000">
              <a:solidFill>
                <a:schemeClr val="bg1"/>
              </a:solidFill>
            </a:endParaRPr>
          </a:p>
        </p:txBody>
      </p:sp>
    </p:spTree>
    <p:extLst>
      <p:ext uri="{BB962C8B-B14F-4D97-AF65-F5344CB8AC3E}">
        <p14:creationId xmlns:p14="http://schemas.microsoft.com/office/powerpoint/2010/main" val="42131848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A8DD42D-4DDC-4639-8D6D-A5D013F3B213}"/>
              </a:ext>
            </a:extLst>
          </p:cNvPr>
          <p:cNvSpPr>
            <a:spLocks noGrp="1"/>
          </p:cNvSpPr>
          <p:nvPr>
            <p:ph idx="1"/>
          </p:nvPr>
        </p:nvSpPr>
        <p:spPr/>
        <p:txBody>
          <a:bodyPr/>
          <a:lstStyle/>
          <a:p>
            <a:r>
              <a:rPr lang="en-US" dirty="0"/>
              <a:t>Server Technology</a:t>
            </a:r>
          </a:p>
          <a:p>
            <a:r>
              <a:rPr lang="en-US" dirty="0"/>
              <a:t>Operating System</a:t>
            </a:r>
          </a:p>
          <a:p>
            <a:r>
              <a:rPr lang="en-US" dirty="0"/>
              <a:t>Virtualization Hypervisor</a:t>
            </a:r>
          </a:p>
          <a:p>
            <a:r>
              <a:rPr lang="en-US" dirty="0"/>
              <a:t>Server Deployment , Server Availability concepts and techniques</a:t>
            </a:r>
          </a:p>
          <a:p>
            <a:r>
              <a:rPr lang="en-US" dirty="0"/>
              <a:t>Server workloads server directory concept</a:t>
            </a:r>
          </a:p>
          <a:p>
            <a:r>
              <a:rPr lang="en-US" dirty="0"/>
              <a:t>Overview of LDAP, LDAP Architecture</a:t>
            </a:r>
          </a:p>
          <a:p>
            <a:r>
              <a:rPr lang="en-US" dirty="0"/>
              <a:t>LDAP Models, LDAP Replication Topologies, LDAP Data Interchange Format.</a:t>
            </a:r>
          </a:p>
        </p:txBody>
      </p:sp>
    </p:spTree>
    <p:extLst>
      <p:ext uri="{BB962C8B-B14F-4D97-AF65-F5344CB8AC3E}">
        <p14:creationId xmlns:p14="http://schemas.microsoft.com/office/powerpoint/2010/main" val="24831490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xmlns="" id="{E02F3C71-C981-4614-98EA-D6C494F8091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Image result for Types of Hypervisor">
            <a:extLst>
              <a:ext uri="{FF2B5EF4-FFF2-40B4-BE49-F238E27FC236}">
                <a16:creationId xmlns:a16="http://schemas.microsoft.com/office/drawing/2014/main" xmlns="" id="{9B8DAE9D-58F8-469A-8F48-6EF43B18D3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829551" y="3411759"/>
            <a:ext cx="4042410" cy="2223325"/>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Image result for Types of Hypervisor">
            <a:extLst>
              <a:ext uri="{FF2B5EF4-FFF2-40B4-BE49-F238E27FC236}">
                <a16:creationId xmlns:a16="http://schemas.microsoft.com/office/drawing/2014/main" xmlns="" id="{ADCD1380-1CBE-41A8-AD0F-92B2659238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829551" y="429201"/>
            <a:ext cx="4042409" cy="20414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6C00D8A7-964C-4FCA-AC31-884B2D5AC483}"/>
              </a:ext>
            </a:extLst>
          </p:cNvPr>
          <p:cNvSpPr>
            <a:spLocks noGrp="1"/>
          </p:cNvSpPr>
          <p:nvPr>
            <p:ph type="title"/>
          </p:nvPr>
        </p:nvSpPr>
        <p:spPr>
          <a:xfrm>
            <a:off x="821516" y="640263"/>
            <a:ext cx="6204984" cy="1344975"/>
          </a:xfrm>
        </p:spPr>
        <p:txBody>
          <a:bodyPr>
            <a:normAutofit/>
          </a:bodyPr>
          <a:lstStyle/>
          <a:p>
            <a:r>
              <a:rPr lang="en-US" sz="4000"/>
              <a:t>Types of Hypervisor </a:t>
            </a:r>
            <a:br>
              <a:rPr lang="en-US" sz="4000"/>
            </a:br>
            <a:endParaRPr lang="en-US" sz="4000"/>
          </a:p>
        </p:txBody>
      </p:sp>
      <p:sp>
        <p:nvSpPr>
          <p:cNvPr id="3" name="Content Placeholder 2">
            <a:extLst>
              <a:ext uri="{FF2B5EF4-FFF2-40B4-BE49-F238E27FC236}">
                <a16:creationId xmlns:a16="http://schemas.microsoft.com/office/drawing/2014/main" xmlns="" id="{123769AE-A666-4F7B-9E0F-ECABA9A032A3}"/>
              </a:ext>
            </a:extLst>
          </p:cNvPr>
          <p:cNvSpPr>
            <a:spLocks noGrp="1"/>
          </p:cNvSpPr>
          <p:nvPr>
            <p:ph idx="1"/>
          </p:nvPr>
        </p:nvSpPr>
        <p:spPr>
          <a:xfrm>
            <a:off x="821515" y="2121762"/>
            <a:ext cx="6204984" cy="3626917"/>
          </a:xfrm>
        </p:spPr>
        <p:txBody>
          <a:bodyPr>
            <a:normAutofit/>
          </a:bodyPr>
          <a:lstStyle/>
          <a:p>
            <a:endParaRPr lang="en-US" sz="2000"/>
          </a:p>
          <a:p>
            <a:r>
              <a:rPr lang="en-US" sz="2000"/>
              <a:t>The two types of Hypervisor are Type 1 and Type 2 </a:t>
            </a:r>
          </a:p>
          <a:p>
            <a:pPr lvl="1"/>
            <a:r>
              <a:rPr lang="en-US" sz="2000"/>
              <a:t>Type 1 hypervisor runs directly on the physical hardware, without out intermediate operating system. This is also called as “bare metal hypervisors”.</a:t>
            </a:r>
          </a:p>
          <a:p>
            <a:endParaRPr lang="en-US" sz="2000"/>
          </a:p>
          <a:p>
            <a:r>
              <a:rPr lang="en-US" sz="2000"/>
              <a:t>Type 2 hypervisor runs over the operating system using virtual PC or virtual box. There are two layers, the operating system and the hypervisor between each virtual machine. </a:t>
            </a:r>
          </a:p>
          <a:p>
            <a:pPr lvl="1"/>
            <a:endParaRPr lang="en-US" sz="2000"/>
          </a:p>
          <a:p>
            <a:endParaRPr lang="en-US" sz="2000"/>
          </a:p>
        </p:txBody>
      </p:sp>
    </p:spTree>
    <p:extLst>
      <p:ext uri="{BB962C8B-B14F-4D97-AF65-F5344CB8AC3E}">
        <p14:creationId xmlns:p14="http://schemas.microsoft.com/office/powerpoint/2010/main" val="15326418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EE1FC7B4-E4A7-4452-B413-1A623E3A723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13">
            <a:extLst>
              <a:ext uri="{FF2B5EF4-FFF2-40B4-BE49-F238E27FC236}">
                <a16:creationId xmlns:a16="http://schemas.microsoft.com/office/drawing/2014/main" xmlns="" id="{E0709AF0-24F0-4486-B189-BE6386BDB19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11">
            <a:extLst>
              <a:ext uri="{FF2B5EF4-FFF2-40B4-BE49-F238E27FC236}">
                <a16:creationId xmlns:a16="http://schemas.microsoft.com/office/drawing/2014/main" xmlns="" id="{FBE3B62F-5853-4A3C-B050-6186351A717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266" name="Picture 2" descr="Image result for features of Hypervisor">
            <a:extLst>
              <a:ext uri="{FF2B5EF4-FFF2-40B4-BE49-F238E27FC236}">
                <a16:creationId xmlns:a16="http://schemas.microsoft.com/office/drawing/2014/main" xmlns="" id="{35244828-9C3C-4B6E-8256-4E6A3C0D8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7734" y="2191807"/>
            <a:ext cx="4935970" cy="39851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19AF75AA-7362-43FF-A02F-386B358B40AF}"/>
              </a:ext>
            </a:extLst>
          </p:cNvPr>
          <p:cNvSpPr>
            <a:spLocks noGrp="1"/>
          </p:cNvSpPr>
          <p:nvPr>
            <p:ph type="title"/>
          </p:nvPr>
        </p:nvSpPr>
        <p:spPr>
          <a:xfrm>
            <a:off x="833002" y="155481"/>
            <a:ext cx="10520702" cy="1911108"/>
          </a:xfrm>
        </p:spPr>
        <p:txBody>
          <a:bodyPr>
            <a:normAutofit/>
          </a:bodyPr>
          <a:lstStyle/>
          <a:p>
            <a:r>
              <a:rPr lang="en-US" dirty="0"/>
              <a:t>Features of hypervisor</a:t>
            </a:r>
          </a:p>
        </p:txBody>
      </p:sp>
      <p:sp>
        <p:nvSpPr>
          <p:cNvPr id="3" name="Content Placeholder 2">
            <a:extLst>
              <a:ext uri="{FF2B5EF4-FFF2-40B4-BE49-F238E27FC236}">
                <a16:creationId xmlns:a16="http://schemas.microsoft.com/office/drawing/2014/main" xmlns="" id="{8D10772E-A03C-4FFB-9AC5-32821DFACE54}"/>
              </a:ext>
            </a:extLst>
          </p:cNvPr>
          <p:cNvSpPr>
            <a:spLocks noGrp="1"/>
          </p:cNvSpPr>
          <p:nvPr>
            <p:ph idx="1"/>
          </p:nvPr>
        </p:nvSpPr>
        <p:spPr>
          <a:xfrm>
            <a:off x="838200" y="2191807"/>
            <a:ext cx="4936067" cy="3985155"/>
          </a:xfrm>
        </p:spPr>
        <p:txBody>
          <a:bodyPr>
            <a:normAutofit/>
          </a:bodyPr>
          <a:lstStyle/>
          <a:p>
            <a:endParaRPr lang="en-US" sz="1700"/>
          </a:p>
          <a:p>
            <a:r>
              <a:rPr lang="en-US" sz="1700"/>
              <a:t>Features of Hypervisor Operating system and workload can be consolidated into one server, reducing the cost of operations and hardware. </a:t>
            </a:r>
          </a:p>
          <a:p>
            <a:r>
              <a:rPr lang="en-US" sz="1700"/>
              <a:t>Multiple operating systems can be run on a single hardware at the same time, each running applications as per requirements. </a:t>
            </a:r>
          </a:p>
          <a:p>
            <a:r>
              <a:rPr lang="en-US" sz="1700"/>
              <a:t>Dynamically assigning of resources is possible from virtual resource to the physical resource through methods like dispatching and paging. </a:t>
            </a:r>
          </a:p>
          <a:p>
            <a:r>
              <a:rPr lang="en-US" sz="1700"/>
              <a:t>Workload is managed with ease in a single server to improve the performance, system use and price.</a:t>
            </a:r>
          </a:p>
          <a:p>
            <a:endParaRPr lang="en-US" sz="1700"/>
          </a:p>
          <a:p>
            <a:endParaRPr lang="en-US" sz="1700"/>
          </a:p>
        </p:txBody>
      </p:sp>
    </p:spTree>
    <p:extLst>
      <p:ext uri="{BB962C8B-B14F-4D97-AF65-F5344CB8AC3E}">
        <p14:creationId xmlns:p14="http://schemas.microsoft.com/office/powerpoint/2010/main" val="2807843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 result for I/O Virtualization">
            <a:extLst>
              <a:ext uri="{FF2B5EF4-FFF2-40B4-BE49-F238E27FC236}">
                <a16:creationId xmlns:a16="http://schemas.microsoft.com/office/drawing/2014/main" xmlns="" id="{A6BFA4CE-8B88-4FA2-BBDD-B68FBFB161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40" r="2892" b="-2"/>
          <a:stretch/>
        </p:blipFill>
        <p:spPr bwMode="auto">
          <a:xfrm>
            <a:off x="6338316" y="1904281"/>
            <a:ext cx="5312910" cy="42726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9410F312-C694-42C1-A6E3-CBEA91505300}"/>
              </a:ext>
            </a:extLst>
          </p:cNvPr>
          <p:cNvSpPr>
            <a:spLocks noGrp="1"/>
          </p:cNvSpPr>
          <p:nvPr>
            <p:ph type="title"/>
          </p:nvPr>
        </p:nvSpPr>
        <p:spPr>
          <a:xfrm>
            <a:off x="838199" y="365125"/>
            <a:ext cx="11010577" cy="1325563"/>
          </a:xfrm>
        </p:spPr>
        <p:txBody>
          <a:bodyPr>
            <a:normAutofit/>
          </a:bodyPr>
          <a:lstStyle/>
          <a:p>
            <a:r>
              <a:rPr lang="en-US" dirty="0"/>
              <a:t>I/O Virtualization</a:t>
            </a:r>
          </a:p>
        </p:txBody>
      </p:sp>
      <p:sp>
        <p:nvSpPr>
          <p:cNvPr id="3" name="Content Placeholder 2">
            <a:extLst>
              <a:ext uri="{FF2B5EF4-FFF2-40B4-BE49-F238E27FC236}">
                <a16:creationId xmlns:a16="http://schemas.microsoft.com/office/drawing/2014/main" xmlns="" id="{9B4E1253-6419-4F8F-ABFF-D25D1E564E3D}"/>
              </a:ext>
            </a:extLst>
          </p:cNvPr>
          <p:cNvSpPr>
            <a:spLocks noGrp="1"/>
          </p:cNvSpPr>
          <p:nvPr>
            <p:ph idx="1"/>
          </p:nvPr>
        </p:nvSpPr>
        <p:spPr>
          <a:xfrm>
            <a:off x="838200" y="1825625"/>
            <a:ext cx="5015484" cy="4351338"/>
          </a:xfrm>
        </p:spPr>
        <p:txBody>
          <a:bodyPr>
            <a:normAutofit/>
          </a:bodyPr>
          <a:lstStyle/>
          <a:p>
            <a:endParaRPr lang="en-US" sz="2000" dirty="0"/>
          </a:p>
          <a:p>
            <a:r>
              <a:rPr lang="en-US" sz="2000" dirty="0"/>
              <a:t>Virtualizing the I/O from the server to peripherals is called I/O virtualization. </a:t>
            </a:r>
          </a:p>
          <a:p>
            <a:r>
              <a:rPr lang="en-US" sz="2000" dirty="0"/>
              <a:t>The devices are connected within the server using interfaces or adapter. </a:t>
            </a:r>
          </a:p>
          <a:p>
            <a:r>
              <a:rPr lang="en-US" sz="2000" dirty="0"/>
              <a:t>The adapters are moved into a switching box and can be shared across different physical servers, reducing the server space after it is moved out. Many servers can be accommodated in a single rack. </a:t>
            </a:r>
          </a:p>
          <a:p>
            <a:r>
              <a:rPr lang="en-US" sz="2000" dirty="0"/>
              <a:t>Using I/O virtualization the SAN and network connections are consolidated to a single High Speed cable.</a:t>
            </a:r>
          </a:p>
          <a:p>
            <a:endParaRPr lang="en-US" sz="2000" dirty="0"/>
          </a:p>
          <a:p>
            <a:endParaRPr lang="en-US" sz="2000" dirty="0"/>
          </a:p>
        </p:txBody>
      </p:sp>
    </p:spTree>
    <p:extLst>
      <p:ext uri="{BB962C8B-B14F-4D97-AF65-F5344CB8AC3E}">
        <p14:creationId xmlns:p14="http://schemas.microsoft.com/office/powerpoint/2010/main" val="34557417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5360DC-A13A-44BB-B1BD-2779A839B33D}"/>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xmlns="" id="{ECCCAB47-01F5-4E8A-B3FE-84CF7C2051E4}"/>
              </a:ext>
            </a:extLst>
          </p:cNvPr>
          <p:cNvPicPr>
            <a:picLocks noGrp="1" noChangeAspect="1"/>
          </p:cNvPicPr>
          <p:nvPr>
            <p:ph idx="1"/>
          </p:nvPr>
        </p:nvPicPr>
        <p:blipFill>
          <a:blip r:embed="rId2"/>
          <a:stretch>
            <a:fillRect/>
          </a:stretch>
        </p:blipFill>
        <p:spPr>
          <a:xfrm>
            <a:off x="1415940" y="807923"/>
            <a:ext cx="9360120" cy="5684952"/>
          </a:xfrm>
          <a:prstGeom prst="rect">
            <a:avLst/>
          </a:prstGeom>
        </p:spPr>
      </p:pic>
    </p:spTree>
    <p:extLst>
      <p:ext uri="{BB962C8B-B14F-4D97-AF65-F5344CB8AC3E}">
        <p14:creationId xmlns:p14="http://schemas.microsoft.com/office/powerpoint/2010/main" val="39428336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F7BFE5-93E2-48D0-9E97-5176DF18395E}"/>
              </a:ext>
            </a:extLst>
          </p:cNvPr>
          <p:cNvSpPr>
            <a:spLocks noGrp="1"/>
          </p:cNvSpPr>
          <p:nvPr>
            <p:ph type="title"/>
          </p:nvPr>
        </p:nvSpPr>
        <p:spPr/>
        <p:txBody>
          <a:bodyPr>
            <a:normAutofit fontScale="90000"/>
          </a:bodyPr>
          <a:lstStyle/>
          <a:p>
            <a:r>
              <a:rPr lang="en-US" dirty="0"/>
              <a:t/>
            </a:r>
            <a:br>
              <a:rPr lang="en-US" dirty="0"/>
            </a:br>
            <a:r>
              <a:rPr lang="en-US" dirty="0"/>
              <a:t>Virtual Machines </a:t>
            </a:r>
            <a:br>
              <a:rPr lang="en-US" dirty="0"/>
            </a:br>
            <a:endParaRPr lang="en-US" dirty="0"/>
          </a:p>
        </p:txBody>
      </p:sp>
      <p:sp>
        <p:nvSpPr>
          <p:cNvPr id="3" name="Content Placeholder 2">
            <a:extLst>
              <a:ext uri="{FF2B5EF4-FFF2-40B4-BE49-F238E27FC236}">
                <a16:creationId xmlns:a16="http://schemas.microsoft.com/office/drawing/2014/main" xmlns="" id="{7A59DD38-CA42-4012-92D2-4709A44CB7A5}"/>
              </a:ext>
            </a:extLst>
          </p:cNvPr>
          <p:cNvSpPr>
            <a:spLocks noGrp="1"/>
          </p:cNvSpPr>
          <p:nvPr>
            <p:ph idx="1"/>
          </p:nvPr>
        </p:nvSpPr>
        <p:spPr/>
        <p:txBody>
          <a:bodyPr>
            <a:normAutofit/>
          </a:bodyPr>
          <a:lstStyle/>
          <a:p>
            <a:endParaRPr lang="en-US" dirty="0"/>
          </a:p>
          <a:p>
            <a:r>
              <a:rPr lang="en-US" dirty="0"/>
              <a:t>Virtual machine is a software which emulates a physical computing environment, over which operating system and programs can be installed. </a:t>
            </a:r>
          </a:p>
          <a:p>
            <a:r>
              <a:rPr lang="en-US" dirty="0"/>
              <a:t>The VM are generally created within the virtualization layer like hypervisor, which runs over the operating system. </a:t>
            </a:r>
          </a:p>
          <a:p>
            <a:r>
              <a:rPr lang="en-US" dirty="0"/>
              <a:t>The operating systems running in the virtual environment are not aware of the virtual platform.</a:t>
            </a:r>
          </a:p>
          <a:p>
            <a:endParaRPr lang="en-US" dirty="0"/>
          </a:p>
        </p:txBody>
      </p:sp>
    </p:spTree>
    <p:extLst>
      <p:ext uri="{BB962C8B-B14F-4D97-AF65-F5344CB8AC3E}">
        <p14:creationId xmlns:p14="http://schemas.microsoft.com/office/powerpoint/2010/main" val="2983081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E02F3C71-C981-4614-98EA-D6C494F8091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system virtual machines">
            <a:extLst>
              <a:ext uri="{FF2B5EF4-FFF2-40B4-BE49-F238E27FC236}">
                <a16:creationId xmlns:a16="http://schemas.microsoft.com/office/drawing/2014/main" xmlns="" id="{D6284461-E360-4CF0-B680-A68D7EC43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9551" y="3009469"/>
            <a:ext cx="4042410" cy="30279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28742474-B23A-4CD8-AC91-5B9F8D3F335A}"/>
              </a:ext>
            </a:extLst>
          </p:cNvPr>
          <p:cNvPicPr>
            <a:picLocks noChangeAspect="1"/>
          </p:cNvPicPr>
          <p:nvPr/>
        </p:nvPicPr>
        <p:blipFill>
          <a:blip r:embed="rId3"/>
          <a:stretch>
            <a:fillRect/>
          </a:stretch>
        </p:blipFill>
        <p:spPr>
          <a:xfrm>
            <a:off x="7887777" y="306909"/>
            <a:ext cx="3925956" cy="2286000"/>
          </a:xfrm>
          <a:prstGeom prst="rect">
            <a:avLst/>
          </a:prstGeom>
        </p:spPr>
      </p:pic>
      <p:sp>
        <p:nvSpPr>
          <p:cNvPr id="2" name="Title 1">
            <a:extLst>
              <a:ext uri="{FF2B5EF4-FFF2-40B4-BE49-F238E27FC236}">
                <a16:creationId xmlns:a16="http://schemas.microsoft.com/office/drawing/2014/main" xmlns="" id="{1E80234E-BED3-4ACB-BCC2-A7DBFB664AEC}"/>
              </a:ext>
            </a:extLst>
          </p:cNvPr>
          <p:cNvSpPr>
            <a:spLocks noGrp="1"/>
          </p:cNvSpPr>
          <p:nvPr>
            <p:ph type="title"/>
          </p:nvPr>
        </p:nvSpPr>
        <p:spPr>
          <a:xfrm>
            <a:off x="821516" y="640263"/>
            <a:ext cx="6204984" cy="1344975"/>
          </a:xfrm>
        </p:spPr>
        <p:txBody>
          <a:bodyPr>
            <a:normAutofit/>
          </a:bodyPr>
          <a:lstStyle/>
          <a:p>
            <a:r>
              <a:rPr lang="en-US" sz="4000" dirty="0"/>
              <a:t>Virtual Machine Types </a:t>
            </a:r>
            <a:br>
              <a:rPr lang="en-US" sz="4000" dirty="0"/>
            </a:br>
            <a:endParaRPr lang="en-US" sz="4000" dirty="0"/>
          </a:p>
        </p:txBody>
      </p:sp>
      <p:sp>
        <p:nvSpPr>
          <p:cNvPr id="6" name="Content Placeholder 5">
            <a:extLst>
              <a:ext uri="{FF2B5EF4-FFF2-40B4-BE49-F238E27FC236}">
                <a16:creationId xmlns:a16="http://schemas.microsoft.com/office/drawing/2014/main" xmlns="" id="{84B20141-C828-49AE-A0A4-DDD75D5BB7A5}"/>
              </a:ext>
            </a:extLst>
          </p:cNvPr>
          <p:cNvSpPr>
            <a:spLocks noGrp="1"/>
          </p:cNvSpPr>
          <p:nvPr>
            <p:ph idx="1"/>
          </p:nvPr>
        </p:nvSpPr>
        <p:spPr>
          <a:xfrm>
            <a:off x="821515" y="2121762"/>
            <a:ext cx="6204984" cy="3626917"/>
          </a:xfrm>
        </p:spPr>
        <p:txBody>
          <a:bodyPr>
            <a:normAutofit/>
          </a:bodyPr>
          <a:lstStyle/>
          <a:p>
            <a:endParaRPr lang="en-US" sz="2200" dirty="0"/>
          </a:p>
          <a:p>
            <a:r>
              <a:rPr lang="en-US" sz="2200" dirty="0"/>
              <a:t>Virtual Machine is classified into two types </a:t>
            </a:r>
          </a:p>
          <a:p>
            <a:r>
              <a:rPr lang="en-US" sz="2200" b="1" dirty="0"/>
              <a:t>System Virtual Machine: </a:t>
            </a:r>
            <a:endParaRPr lang="en-US" sz="2200" dirty="0"/>
          </a:p>
          <a:p>
            <a:r>
              <a:rPr lang="en-US" sz="2200" dirty="0"/>
              <a:t>– The existing architecture is emulated to suite the purpose of running the program where the real hardware is not available. </a:t>
            </a:r>
          </a:p>
          <a:p>
            <a:r>
              <a:rPr lang="en-US" sz="2200" dirty="0"/>
              <a:t>– System Virtual Machine is also called as hardware virtualization.</a:t>
            </a:r>
          </a:p>
          <a:p>
            <a:endParaRPr lang="en-US" sz="2200" dirty="0"/>
          </a:p>
        </p:txBody>
      </p:sp>
    </p:spTree>
    <p:extLst>
      <p:ext uri="{BB962C8B-B14F-4D97-AF65-F5344CB8AC3E}">
        <p14:creationId xmlns:p14="http://schemas.microsoft.com/office/powerpoint/2010/main" val="4080937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 result for system virtual machines">
            <a:extLst>
              <a:ext uri="{FF2B5EF4-FFF2-40B4-BE49-F238E27FC236}">
                <a16:creationId xmlns:a16="http://schemas.microsoft.com/office/drawing/2014/main" xmlns="" id="{80311A64-4F97-4F90-9813-2631E411D9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02" r="1" b="1"/>
          <a:stretch/>
        </p:blipFill>
        <p:spPr bwMode="auto">
          <a:xfrm>
            <a:off x="4636008" y="640082"/>
            <a:ext cx="6916329" cy="5577837"/>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2DEE40E7-04E7-4EFB-83A1-C65E3CF34B12}"/>
              </a:ext>
            </a:extLst>
          </p:cNvPr>
          <p:cNvSpPr>
            <a:spLocks noGrp="1"/>
          </p:cNvSpPr>
          <p:nvPr>
            <p:ph type="title"/>
          </p:nvPr>
        </p:nvSpPr>
        <p:spPr>
          <a:xfrm>
            <a:off x="648929" y="629266"/>
            <a:ext cx="3667039" cy="1676603"/>
          </a:xfrm>
        </p:spPr>
        <p:txBody>
          <a:bodyPr>
            <a:normAutofit/>
          </a:bodyPr>
          <a:lstStyle/>
          <a:p>
            <a:r>
              <a:rPr lang="en-US" sz="3700" b="1"/>
              <a:t>Process Virtual Machine: </a:t>
            </a:r>
            <a:r>
              <a:rPr lang="en-US" sz="3700"/>
              <a:t/>
            </a:r>
            <a:br>
              <a:rPr lang="en-US" sz="3700"/>
            </a:br>
            <a:endParaRPr lang="en-US" sz="3700"/>
          </a:p>
        </p:txBody>
      </p:sp>
      <p:sp>
        <p:nvSpPr>
          <p:cNvPr id="3" name="Content Placeholder 2">
            <a:extLst>
              <a:ext uri="{FF2B5EF4-FFF2-40B4-BE49-F238E27FC236}">
                <a16:creationId xmlns:a16="http://schemas.microsoft.com/office/drawing/2014/main" xmlns="" id="{2731CFEF-40D1-4B8B-BCB1-1D91D2F54E94}"/>
              </a:ext>
            </a:extLst>
          </p:cNvPr>
          <p:cNvSpPr>
            <a:spLocks noGrp="1"/>
          </p:cNvSpPr>
          <p:nvPr>
            <p:ph idx="1"/>
          </p:nvPr>
        </p:nvSpPr>
        <p:spPr>
          <a:xfrm>
            <a:off x="648930" y="2438400"/>
            <a:ext cx="3667037" cy="3785419"/>
          </a:xfrm>
        </p:spPr>
        <p:txBody>
          <a:bodyPr>
            <a:normAutofit/>
          </a:bodyPr>
          <a:lstStyle/>
          <a:p>
            <a:r>
              <a:rPr lang="en-US" sz="1800"/>
              <a:t>– This provides the environment which is platform independent, irrespective of the hardware and the operating system. </a:t>
            </a:r>
          </a:p>
          <a:p>
            <a:r>
              <a:rPr lang="en-US" sz="1800"/>
              <a:t>– Process Virtual Machine is also called as application virtual machine or MRE (Managed Runtime Environment).</a:t>
            </a:r>
          </a:p>
          <a:p>
            <a:endParaRPr lang="en-US" sz="1800"/>
          </a:p>
        </p:txBody>
      </p:sp>
    </p:spTree>
    <p:extLst>
      <p:ext uri="{BB962C8B-B14F-4D97-AF65-F5344CB8AC3E}">
        <p14:creationId xmlns:p14="http://schemas.microsoft.com/office/powerpoint/2010/main" val="8770478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B2BDE9-6121-40E2-B822-0B72449B6280}"/>
              </a:ext>
            </a:extLst>
          </p:cNvPr>
          <p:cNvSpPr>
            <a:spLocks noGrp="1"/>
          </p:cNvSpPr>
          <p:nvPr>
            <p:ph type="title"/>
          </p:nvPr>
        </p:nvSpPr>
        <p:spPr/>
        <p:txBody>
          <a:bodyPr/>
          <a:lstStyle/>
          <a:p>
            <a:r>
              <a:rPr lang="en-US" dirty="0"/>
              <a:t>Partitioning </a:t>
            </a:r>
            <a:br>
              <a:rPr lang="en-US" dirty="0"/>
            </a:br>
            <a:endParaRPr lang="en-US" dirty="0"/>
          </a:p>
        </p:txBody>
      </p:sp>
      <p:sp>
        <p:nvSpPr>
          <p:cNvPr id="3" name="Content Placeholder 2">
            <a:extLst>
              <a:ext uri="{FF2B5EF4-FFF2-40B4-BE49-F238E27FC236}">
                <a16:creationId xmlns:a16="http://schemas.microsoft.com/office/drawing/2014/main" xmlns="" id="{2FDF966B-4A81-4BF9-A10B-F797EFF4C38B}"/>
              </a:ext>
            </a:extLst>
          </p:cNvPr>
          <p:cNvSpPr>
            <a:spLocks noGrp="1"/>
          </p:cNvSpPr>
          <p:nvPr>
            <p:ph idx="1"/>
          </p:nvPr>
        </p:nvSpPr>
        <p:spPr/>
        <p:txBody>
          <a:bodyPr/>
          <a:lstStyle/>
          <a:p>
            <a:endParaRPr lang="en-US" dirty="0"/>
          </a:p>
          <a:p>
            <a:endParaRPr lang="en-US" dirty="0"/>
          </a:p>
          <a:p>
            <a:r>
              <a:rPr lang="en-US" dirty="0"/>
              <a:t>– Partitioning physically divides the server into several smaller servers with dedicated resources. </a:t>
            </a:r>
          </a:p>
          <a:p>
            <a:r>
              <a:rPr lang="en-US" dirty="0"/>
              <a:t>– Partitioning was originally implemented by IBM. </a:t>
            </a:r>
          </a:p>
          <a:p>
            <a:r>
              <a:rPr lang="en-US" dirty="0"/>
              <a:t>– Partitioning gives the ability to dedicate a physical computer to a virtual machine.</a:t>
            </a:r>
          </a:p>
          <a:p>
            <a:endParaRPr lang="en-US" dirty="0"/>
          </a:p>
        </p:txBody>
      </p:sp>
    </p:spTree>
    <p:extLst>
      <p:ext uri="{BB962C8B-B14F-4D97-AF65-F5344CB8AC3E}">
        <p14:creationId xmlns:p14="http://schemas.microsoft.com/office/powerpoint/2010/main" val="7911320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Image result for Partitioning in Virtualization">
            <a:extLst>
              <a:ext uri="{FF2B5EF4-FFF2-40B4-BE49-F238E27FC236}">
                <a16:creationId xmlns:a16="http://schemas.microsoft.com/office/drawing/2014/main" xmlns="" id="{7A39E755-4E04-46E9-BE73-0A25B7E918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5644" y="643466"/>
            <a:ext cx="9340711"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814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61D1F9-314B-4D5C-AE40-6E86AC06F659}"/>
              </a:ext>
            </a:extLst>
          </p:cNvPr>
          <p:cNvSpPr>
            <a:spLocks noGrp="1"/>
          </p:cNvSpPr>
          <p:nvPr>
            <p:ph type="title"/>
          </p:nvPr>
        </p:nvSpPr>
        <p:spPr/>
        <p:txBody>
          <a:bodyPr/>
          <a:lstStyle/>
          <a:p>
            <a:r>
              <a:rPr lang="en-US" dirty="0"/>
              <a:t>Server Deployment </a:t>
            </a:r>
            <a:br>
              <a:rPr lang="en-US" dirty="0"/>
            </a:br>
            <a:endParaRPr lang="en-US" dirty="0"/>
          </a:p>
        </p:txBody>
      </p:sp>
      <p:sp>
        <p:nvSpPr>
          <p:cNvPr id="3" name="Content Placeholder 2">
            <a:extLst>
              <a:ext uri="{FF2B5EF4-FFF2-40B4-BE49-F238E27FC236}">
                <a16:creationId xmlns:a16="http://schemas.microsoft.com/office/drawing/2014/main" xmlns="" id="{FCBBB4EA-E99F-4DE8-9C40-D94BB541E91B}"/>
              </a:ext>
            </a:extLst>
          </p:cNvPr>
          <p:cNvSpPr>
            <a:spLocks noGrp="1"/>
          </p:cNvSpPr>
          <p:nvPr>
            <p:ph idx="1"/>
          </p:nvPr>
        </p:nvSpPr>
        <p:spPr/>
        <p:txBody>
          <a:bodyPr>
            <a:normAutofit/>
          </a:bodyPr>
          <a:lstStyle/>
          <a:p>
            <a:pPr marL="0" indent="0">
              <a:buNone/>
            </a:pPr>
            <a:endParaRPr lang="en-US" dirty="0"/>
          </a:p>
          <a:p>
            <a:r>
              <a:rPr lang="en-US" dirty="0"/>
              <a:t>– Server Deployment is a technology for network based installation of the operating system. </a:t>
            </a:r>
          </a:p>
          <a:p>
            <a:r>
              <a:rPr lang="en-US" dirty="0"/>
              <a:t>– The operating system deployment is necessary for –Provisioning the OS for desktops for new employees </a:t>
            </a:r>
          </a:p>
          <a:p>
            <a:r>
              <a:rPr lang="en-US" dirty="0"/>
              <a:t>–Redeploying the operating system of corrupt systems for troubleshooting </a:t>
            </a:r>
          </a:p>
          <a:p>
            <a:r>
              <a:rPr lang="en-US" dirty="0"/>
              <a:t>– Periodically redeploying the OS</a:t>
            </a:r>
          </a:p>
          <a:p>
            <a:endParaRPr lang="en-US" dirty="0"/>
          </a:p>
          <a:p>
            <a:endParaRPr lang="en-US" dirty="0"/>
          </a:p>
        </p:txBody>
      </p:sp>
    </p:spTree>
    <p:extLst>
      <p:ext uri="{BB962C8B-B14F-4D97-AF65-F5344CB8AC3E}">
        <p14:creationId xmlns:p14="http://schemas.microsoft.com/office/powerpoint/2010/main" val="40332486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612EEA8-7BDC-4721-9AF1-856D50F74473}"/>
              </a:ext>
            </a:extLst>
          </p:cNvPr>
          <p:cNvSpPr>
            <a:spLocks noGrp="1"/>
          </p:cNvSpPr>
          <p:nvPr>
            <p:ph idx="1"/>
          </p:nvPr>
        </p:nvSpPr>
        <p:spPr/>
        <p:txBody>
          <a:bodyPr/>
          <a:lstStyle/>
          <a:p>
            <a:r>
              <a:rPr lang="en-US" dirty="0"/>
              <a:t>What is Server Technology? – Provides resources to other computers in the network</a:t>
            </a:r>
          </a:p>
          <a:p>
            <a:pPr marL="0" indent="0">
              <a:buNone/>
            </a:pPr>
            <a:r>
              <a:rPr lang="en-US" dirty="0"/>
              <a:t> – Hardware vary depends upon the application </a:t>
            </a:r>
          </a:p>
          <a:p>
            <a:pPr marL="0" indent="0">
              <a:buNone/>
            </a:pPr>
            <a:endParaRPr lang="en-US" dirty="0"/>
          </a:p>
          <a:p>
            <a:pPr marL="0" indent="0">
              <a:buNone/>
            </a:pPr>
            <a:r>
              <a:rPr lang="en-US" dirty="0"/>
              <a:t>• Types of Services </a:t>
            </a:r>
          </a:p>
          <a:p>
            <a:pPr marL="0" indent="0">
              <a:buNone/>
            </a:pPr>
            <a:r>
              <a:rPr lang="en-US" dirty="0"/>
              <a:t>– File Server</a:t>
            </a:r>
          </a:p>
          <a:p>
            <a:pPr marL="0" indent="0">
              <a:buNone/>
            </a:pPr>
            <a:r>
              <a:rPr lang="en-US" dirty="0"/>
              <a:t> – Print Server </a:t>
            </a:r>
          </a:p>
          <a:p>
            <a:pPr marL="0" indent="0">
              <a:buNone/>
            </a:pPr>
            <a:r>
              <a:rPr lang="en-US" dirty="0"/>
              <a:t>– Database Server</a:t>
            </a:r>
          </a:p>
        </p:txBody>
      </p:sp>
      <p:sp>
        <p:nvSpPr>
          <p:cNvPr id="6" name="TextBox 5"/>
          <p:cNvSpPr txBox="1"/>
          <p:nvPr/>
        </p:nvSpPr>
        <p:spPr>
          <a:xfrm>
            <a:off x="2540000" y="342900"/>
            <a:ext cx="6654800" cy="707886"/>
          </a:xfrm>
          <a:prstGeom prst="rect">
            <a:avLst/>
          </a:prstGeom>
          <a:noFill/>
        </p:spPr>
        <p:txBody>
          <a:bodyPr wrap="square" rtlCol="0">
            <a:spAutoFit/>
          </a:bodyPr>
          <a:lstStyle/>
          <a:p>
            <a:r>
              <a:rPr lang="en-US" sz="4000" dirty="0" smtClean="0">
                <a:latin typeface="Arial Rounded MT Bold" panose="020F0704030504030204" pitchFamily="34" charset="0"/>
              </a:rPr>
              <a:t>SERVER TECHNOLOGY</a:t>
            </a:r>
            <a:endParaRPr lang="en-US" sz="4000" dirty="0">
              <a:latin typeface="Arial Rounded MT Bold" panose="020F0704030504030204" pitchFamily="34" charset="0"/>
            </a:endParaRPr>
          </a:p>
        </p:txBody>
      </p:sp>
    </p:spTree>
    <p:extLst>
      <p:ext uri="{BB962C8B-B14F-4D97-AF65-F5344CB8AC3E}">
        <p14:creationId xmlns:p14="http://schemas.microsoft.com/office/powerpoint/2010/main" val="11459689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B8CC7F-D755-4E45-A158-3BCA83A1F360}"/>
              </a:ext>
            </a:extLst>
          </p:cNvPr>
          <p:cNvSpPr>
            <a:spLocks noGrp="1"/>
          </p:cNvSpPr>
          <p:nvPr>
            <p:ph type="title"/>
          </p:nvPr>
        </p:nvSpPr>
        <p:spPr/>
        <p:txBody>
          <a:bodyPr/>
          <a:lstStyle/>
          <a:p>
            <a:endParaRPr lang="en-US"/>
          </a:p>
        </p:txBody>
      </p:sp>
      <p:pic>
        <p:nvPicPr>
          <p:cNvPr id="4" name="Picture 4" descr="Image result for Server deployment">
            <a:extLst>
              <a:ext uri="{FF2B5EF4-FFF2-40B4-BE49-F238E27FC236}">
                <a16:creationId xmlns:a16="http://schemas.microsoft.com/office/drawing/2014/main" xmlns="" id="{3A410DA0-8D0D-4780-9AA7-C822B2B4F5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199" y="1779326"/>
            <a:ext cx="10515599" cy="4829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9784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08F01C4-ABB3-451E-B705-9067A96AFA1A}"/>
              </a:ext>
            </a:extLst>
          </p:cNvPr>
          <p:cNvSpPr>
            <a:spLocks noGrp="1"/>
          </p:cNvSpPr>
          <p:nvPr>
            <p:ph idx="1"/>
          </p:nvPr>
        </p:nvSpPr>
        <p:spPr/>
        <p:txBody>
          <a:bodyPr>
            <a:normAutofit fontScale="77500" lnSpcReduction="20000"/>
          </a:bodyPr>
          <a:lstStyle/>
          <a:p>
            <a:endParaRPr lang="en-US" dirty="0"/>
          </a:p>
          <a:p>
            <a:r>
              <a:rPr lang="en-US" dirty="0"/>
              <a:t>– </a:t>
            </a:r>
            <a:r>
              <a:rPr lang="en-US" b="1" dirty="0"/>
              <a:t>Manual Deployment: </a:t>
            </a:r>
            <a:r>
              <a:rPr lang="en-US" dirty="0"/>
              <a:t>The operating system is deployed using the image that is created. The deployment configurations is set in the deployment templates. </a:t>
            </a:r>
          </a:p>
          <a:p>
            <a:r>
              <a:rPr lang="en-US" dirty="0"/>
              <a:t>– </a:t>
            </a:r>
            <a:r>
              <a:rPr lang="en-US" b="1" dirty="0"/>
              <a:t>Event-Driven Deployment: </a:t>
            </a:r>
            <a:r>
              <a:rPr lang="en-US" dirty="0"/>
              <a:t>Event-Driven deployment is suitable in cases where the operating system needs to be deployed to multiple systems simultaneously by controlling the bandwidth during the deployment process.</a:t>
            </a:r>
          </a:p>
          <a:p>
            <a:endParaRPr lang="en-US" dirty="0"/>
          </a:p>
          <a:p>
            <a:r>
              <a:rPr lang="en-US" b="1" dirty="0"/>
              <a:t>Scheduled Deployment: </a:t>
            </a:r>
            <a:r>
              <a:rPr lang="en-US" dirty="0"/>
              <a:t>Scheduled Deployment is where the OS is deployed to multiple systems for which the MAC address is known. </a:t>
            </a:r>
          </a:p>
          <a:p>
            <a:r>
              <a:rPr lang="en-US" dirty="0"/>
              <a:t>– </a:t>
            </a:r>
            <a:r>
              <a:rPr lang="en-US" b="1" dirty="0"/>
              <a:t>Custom Deployment: </a:t>
            </a:r>
            <a:r>
              <a:rPr lang="en-US" dirty="0"/>
              <a:t>In the Custom Deployment process, the administrator creates a set of deployment template meeting the organization needs and assigns a name to each template and the user initiates the deployment. </a:t>
            </a:r>
          </a:p>
          <a:p>
            <a:r>
              <a:rPr lang="en-US" dirty="0"/>
              <a:t>– </a:t>
            </a:r>
            <a:r>
              <a:rPr lang="en-US" b="1" dirty="0"/>
              <a:t>Standalone Deployment: </a:t>
            </a:r>
            <a:r>
              <a:rPr lang="en-US" dirty="0"/>
              <a:t>Standalone Deployment is a process of deployment on computers that are not a part of the network. </a:t>
            </a:r>
          </a:p>
          <a:p>
            <a:endParaRPr lang="en-US" dirty="0"/>
          </a:p>
          <a:p>
            <a:endParaRPr lang="en-US" dirty="0"/>
          </a:p>
        </p:txBody>
      </p:sp>
      <p:sp>
        <p:nvSpPr>
          <p:cNvPr id="4" name="Title 3">
            <a:extLst>
              <a:ext uri="{FF2B5EF4-FFF2-40B4-BE49-F238E27FC236}">
                <a16:creationId xmlns:a16="http://schemas.microsoft.com/office/drawing/2014/main" xmlns="" id="{702AA395-6F52-41A8-BD74-EDDBF8599979}"/>
              </a:ext>
            </a:extLst>
          </p:cNvPr>
          <p:cNvSpPr>
            <a:spLocks noGrp="1"/>
          </p:cNvSpPr>
          <p:nvPr>
            <p:ph type="title"/>
          </p:nvPr>
        </p:nvSpPr>
        <p:spPr/>
        <p:txBody>
          <a:bodyPr>
            <a:normAutofit fontScale="90000"/>
          </a:bodyPr>
          <a:lstStyle/>
          <a:p>
            <a:r>
              <a:rPr lang="en-US" dirty="0"/>
              <a:t/>
            </a:r>
            <a:br>
              <a:rPr lang="en-US" dirty="0"/>
            </a:br>
            <a:r>
              <a:rPr lang="en-US" dirty="0"/>
              <a:t>Features of deploying the operating system </a:t>
            </a:r>
            <a:br>
              <a:rPr lang="en-US" dirty="0"/>
            </a:br>
            <a:endParaRPr lang="en-US" dirty="0"/>
          </a:p>
        </p:txBody>
      </p:sp>
    </p:spTree>
    <p:extLst>
      <p:ext uri="{BB962C8B-B14F-4D97-AF65-F5344CB8AC3E}">
        <p14:creationId xmlns:p14="http://schemas.microsoft.com/office/powerpoint/2010/main" val="5321052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FB1AA5-9448-44C7-A0FC-9531469AAF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2069C13D-4D04-44FE-A7B5-66445089CF6F}"/>
              </a:ext>
            </a:extLst>
          </p:cNvPr>
          <p:cNvSpPr>
            <a:spLocks noGrp="1"/>
          </p:cNvSpPr>
          <p:nvPr>
            <p:ph idx="1"/>
          </p:nvPr>
        </p:nvSpPr>
        <p:spPr>
          <a:xfrm>
            <a:off x="-4661008" y="2141537"/>
            <a:ext cx="17475751" cy="4351338"/>
          </a:xfrm>
        </p:spPr>
        <p:txBody>
          <a:bodyPr/>
          <a:lstStyle/>
          <a:p>
            <a:endParaRPr lang="en-US" dirty="0"/>
          </a:p>
          <a:p>
            <a:endParaRPr lang="en-US" dirty="0"/>
          </a:p>
        </p:txBody>
      </p:sp>
      <p:pic>
        <p:nvPicPr>
          <p:cNvPr id="8194" name="Picture 2" descr="Image result for deploying operating system">
            <a:extLst>
              <a:ext uri="{FF2B5EF4-FFF2-40B4-BE49-F238E27FC236}">
                <a16:creationId xmlns:a16="http://schemas.microsoft.com/office/drawing/2014/main" xmlns="" id="{F8039AD6-2A1A-493C-B310-63263E6D8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823" y="1849437"/>
            <a:ext cx="6854167" cy="4643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346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4" descr="Image result for Virtual Server Deployment">
            <a:extLst>
              <a:ext uri="{FF2B5EF4-FFF2-40B4-BE49-F238E27FC236}">
                <a16:creationId xmlns:a16="http://schemas.microsoft.com/office/drawing/2014/main" xmlns="" id="{23809B43-A93D-4D41-9F9E-AC02B49573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02" r="1" b="1"/>
          <a:stretch/>
        </p:blipFill>
        <p:spPr bwMode="auto">
          <a:xfrm>
            <a:off x="4636008" y="640082"/>
            <a:ext cx="6916329" cy="5577837"/>
          </a:xfrm>
          <a:prstGeom prst="rect">
            <a:avLst/>
          </a:prstGeom>
          <a:noFill/>
          <a:effectLst/>
          <a:extLst>
            <a:ext uri="{909E8E84-426E-40DD-AFC4-6F175D3DCCD1}">
              <a14:hiddenFill xmlns:a14="http://schemas.microsoft.com/office/drawing/2010/main">
                <a:solidFill>
                  <a:srgbClr val="FFFFFF"/>
                </a:solidFill>
              </a14:hiddenFill>
            </a:ext>
          </a:extLst>
        </p:spPr>
      </p:pic>
      <p:sp>
        <p:nvSpPr>
          <p:cNvPr id="8" name="AutoShape 2" descr="Image result for Virtual Server Deployment">
            <a:extLst>
              <a:ext uri="{FF2B5EF4-FFF2-40B4-BE49-F238E27FC236}">
                <a16:creationId xmlns:a16="http://schemas.microsoft.com/office/drawing/2014/main" xmlns="" id="{49C27AE4-7405-43E2-9FCA-815222E56F58}"/>
              </a:ext>
            </a:extLst>
          </p:cNvPr>
          <p:cNvSpPr>
            <a:spLocks noChangeAspect="1" noChangeArrowheads="1"/>
          </p:cNvSpPr>
          <p:nvPr/>
        </p:nvSpPr>
        <p:spPr bwMode="auto">
          <a:xfrm>
            <a:off x="614037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xmlns="" id="{FCC2AF6F-D178-4247-B742-C61BF2D34EE9}"/>
              </a:ext>
            </a:extLst>
          </p:cNvPr>
          <p:cNvSpPr>
            <a:spLocks noGrp="1"/>
          </p:cNvSpPr>
          <p:nvPr>
            <p:ph type="title"/>
          </p:nvPr>
        </p:nvSpPr>
        <p:spPr>
          <a:xfrm>
            <a:off x="648929" y="629266"/>
            <a:ext cx="3667039" cy="1676603"/>
          </a:xfrm>
        </p:spPr>
        <p:txBody>
          <a:bodyPr>
            <a:normAutofit/>
          </a:bodyPr>
          <a:lstStyle/>
          <a:p>
            <a:r>
              <a:rPr lang="en-US" dirty="0"/>
              <a:t>Server Deployment</a:t>
            </a:r>
          </a:p>
        </p:txBody>
      </p:sp>
      <p:sp>
        <p:nvSpPr>
          <p:cNvPr id="5" name="Content Placeholder 4">
            <a:extLst>
              <a:ext uri="{FF2B5EF4-FFF2-40B4-BE49-F238E27FC236}">
                <a16:creationId xmlns:a16="http://schemas.microsoft.com/office/drawing/2014/main" xmlns="" id="{56105C5B-F7FC-4AD3-9661-03835AAC45C7}"/>
              </a:ext>
            </a:extLst>
          </p:cNvPr>
          <p:cNvSpPr>
            <a:spLocks noGrp="1"/>
          </p:cNvSpPr>
          <p:nvPr>
            <p:ph idx="1"/>
          </p:nvPr>
        </p:nvSpPr>
        <p:spPr>
          <a:xfrm>
            <a:off x="648930" y="2438400"/>
            <a:ext cx="3667037" cy="3785419"/>
          </a:xfrm>
        </p:spPr>
        <p:txBody>
          <a:bodyPr>
            <a:normAutofit/>
          </a:bodyPr>
          <a:lstStyle/>
          <a:p>
            <a:endParaRPr lang="en-US" sz="1800"/>
          </a:p>
          <a:p>
            <a:r>
              <a:rPr lang="en-US" sz="1800"/>
              <a:t>Virtual Server Deployment </a:t>
            </a:r>
          </a:p>
          <a:p>
            <a:r>
              <a:rPr lang="en-US" sz="1800"/>
              <a:t>The steps in deploying the Virtual Server </a:t>
            </a:r>
          </a:p>
          <a:p>
            <a:r>
              <a:rPr lang="en-US" sz="1800"/>
              <a:t>–Installing IIS </a:t>
            </a:r>
          </a:p>
          <a:p>
            <a:r>
              <a:rPr lang="en-US" sz="1800"/>
              <a:t>–Installing Virtual Server </a:t>
            </a:r>
          </a:p>
          <a:p>
            <a:r>
              <a:rPr lang="en-US" sz="1800"/>
              <a:t>–Adding a virtual machine </a:t>
            </a:r>
          </a:p>
          <a:p>
            <a:r>
              <a:rPr lang="en-US" sz="1800"/>
              <a:t>–Adding guest operating system</a:t>
            </a:r>
          </a:p>
          <a:p>
            <a:endParaRPr lang="en-US" sz="1800"/>
          </a:p>
        </p:txBody>
      </p:sp>
    </p:spTree>
    <p:extLst>
      <p:ext uri="{BB962C8B-B14F-4D97-AF65-F5344CB8AC3E}">
        <p14:creationId xmlns:p14="http://schemas.microsoft.com/office/powerpoint/2010/main" val="13871785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390FA9-665F-4A42-AB46-0ED87DB4F7EA}"/>
              </a:ext>
            </a:extLst>
          </p:cNvPr>
          <p:cNvSpPr>
            <a:spLocks noGrp="1"/>
          </p:cNvSpPr>
          <p:nvPr>
            <p:ph type="title"/>
          </p:nvPr>
        </p:nvSpPr>
        <p:spPr/>
        <p:txBody>
          <a:bodyPr/>
          <a:lstStyle/>
          <a:p>
            <a:r>
              <a:rPr lang="en-US" dirty="0"/>
              <a:t>Server Management Console </a:t>
            </a:r>
            <a:br>
              <a:rPr lang="en-US" dirty="0"/>
            </a:br>
            <a:endParaRPr lang="en-US" dirty="0"/>
          </a:p>
        </p:txBody>
      </p:sp>
      <p:sp>
        <p:nvSpPr>
          <p:cNvPr id="3" name="Content Placeholder 2">
            <a:extLst>
              <a:ext uri="{FF2B5EF4-FFF2-40B4-BE49-F238E27FC236}">
                <a16:creationId xmlns:a16="http://schemas.microsoft.com/office/drawing/2014/main" xmlns="" id="{4C5E33E6-BB12-4662-9E9C-CBF2763D914F}"/>
              </a:ext>
            </a:extLst>
          </p:cNvPr>
          <p:cNvSpPr>
            <a:spLocks noGrp="1"/>
          </p:cNvSpPr>
          <p:nvPr>
            <p:ph idx="1"/>
          </p:nvPr>
        </p:nvSpPr>
        <p:spPr/>
        <p:txBody>
          <a:bodyPr>
            <a:normAutofit/>
          </a:bodyPr>
          <a:lstStyle/>
          <a:p>
            <a:pPr marL="0" indent="0">
              <a:buNone/>
            </a:pPr>
            <a:endParaRPr lang="en-US" dirty="0"/>
          </a:p>
          <a:p>
            <a:r>
              <a:rPr lang="en-US" dirty="0"/>
              <a:t>– Server Management Console is provides centralized administration and management of processes in distributed networks. </a:t>
            </a:r>
          </a:p>
          <a:p>
            <a:r>
              <a:rPr lang="en-US" dirty="0"/>
              <a:t>– The server management console is used to view and manage virtually all the features and tools affecting the server productivity. </a:t>
            </a:r>
          </a:p>
          <a:p>
            <a:r>
              <a:rPr lang="en-US" dirty="0"/>
              <a:t>– The server management console is a one stop management console for checking the overall health of all the server roles and features in the server.</a:t>
            </a:r>
          </a:p>
          <a:p>
            <a:endParaRPr lang="en-US" dirty="0"/>
          </a:p>
        </p:txBody>
      </p:sp>
    </p:spTree>
    <p:extLst>
      <p:ext uri="{BB962C8B-B14F-4D97-AF65-F5344CB8AC3E}">
        <p14:creationId xmlns:p14="http://schemas.microsoft.com/office/powerpoint/2010/main" val="16649190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7FB186-DA57-47CC-AFD9-93CF1DEBF147}"/>
              </a:ext>
            </a:extLst>
          </p:cNvPr>
          <p:cNvSpPr>
            <a:spLocks noGrp="1"/>
          </p:cNvSpPr>
          <p:nvPr>
            <p:ph type="title"/>
          </p:nvPr>
        </p:nvSpPr>
        <p:spPr/>
        <p:txBody>
          <a:bodyPr/>
          <a:lstStyle/>
          <a:p>
            <a:endParaRPr lang="en-US"/>
          </a:p>
        </p:txBody>
      </p:sp>
      <p:pic>
        <p:nvPicPr>
          <p:cNvPr id="4" name="Picture 2" descr="Image result for Server Management Console">
            <a:extLst>
              <a:ext uri="{FF2B5EF4-FFF2-40B4-BE49-F238E27FC236}">
                <a16:creationId xmlns:a16="http://schemas.microsoft.com/office/drawing/2014/main" xmlns="" id="{EF4C713A-0D61-4468-B469-AB9709EDBD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4709" y="2067719"/>
            <a:ext cx="9144000"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9662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1D83C8-1707-43EB-A77D-619689DB745E}"/>
              </a:ext>
            </a:extLst>
          </p:cNvPr>
          <p:cNvSpPr>
            <a:spLocks noGrp="1"/>
          </p:cNvSpPr>
          <p:nvPr>
            <p:ph type="title"/>
          </p:nvPr>
        </p:nvSpPr>
        <p:spPr/>
        <p:txBody>
          <a:bodyPr>
            <a:normAutofit fontScale="90000"/>
          </a:bodyPr>
          <a:lstStyle/>
          <a:p>
            <a:r>
              <a:rPr lang="en-US" dirty="0"/>
              <a:t>The Server Management Console is used for the following administrative tasks </a:t>
            </a:r>
            <a:br>
              <a:rPr lang="en-US" dirty="0"/>
            </a:br>
            <a:endParaRPr lang="en-US" dirty="0"/>
          </a:p>
        </p:txBody>
      </p:sp>
      <p:sp>
        <p:nvSpPr>
          <p:cNvPr id="3" name="Content Placeholder 2">
            <a:extLst>
              <a:ext uri="{FF2B5EF4-FFF2-40B4-BE49-F238E27FC236}">
                <a16:creationId xmlns:a16="http://schemas.microsoft.com/office/drawing/2014/main" xmlns="" id="{B0751067-CA9E-490D-A816-7BFA9D53AB89}"/>
              </a:ext>
            </a:extLst>
          </p:cNvPr>
          <p:cNvSpPr>
            <a:spLocks noGrp="1"/>
          </p:cNvSpPr>
          <p:nvPr>
            <p:ph idx="1"/>
          </p:nvPr>
        </p:nvSpPr>
        <p:spPr/>
        <p:txBody>
          <a:bodyPr/>
          <a:lstStyle/>
          <a:p>
            <a:r>
              <a:rPr lang="en-US" dirty="0"/>
              <a:t>Viewing and Modifying the server roles and features installed on the server. </a:t>
            </a:r>
          </a:p>
          <a:p>
            <a:r>
              <a:rPr lang="en-US" dirty="0"/>
              <a:t>Starting and stopping the services to perform the management tasks. </a:t>
            </a:r>
          </a:p>
          <a:p>
            <a:r>
              <a:rPr lang="en-US" dirty="0"/>
              <a:t>Identifying critical events, determining the server status and to analyze and troubleshoot configuration failures</a:t>
            </a:r>
          </a:p>
          <a:p>
            <a:endParaRPr lang="en-US" dirty="0"/>
          </a:p>
        </p:txBody>
      </p:sp>
    </p:spTree>
    <p:extLst>
      <p:ext uri="{BB962C8B-B14F-4D97-AF65-F5344CB8AC3E}">
        <p14:creationId xmlns:p14="http://schemas.microsoft.com/office/powerpoint/2010/main" val="39616660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264753-9F45-494C-8D9B-8B0C681E290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xmlns="" id="{35AC6DBC-B965-47CD-BACB-D34C9415CB5D}"/>
              </a:ext>
            </a:extLst>
          </p:cNvPr>
          <p:cNvPicPr>
            <a:picLocks noGrp="1" noChangeAspect="1"/>
          </p:cNvPicPr>
          <p:nvPr>
            <p:ph idx="1"/>
          </p:nvPr>
        </p:nvPicPr>
        <p:blipFill>
          <a:blip r:embed="rId2"/>
          <a:stretch>
            <a:fillRect/>
          </a:stretch>
        </p:blipFill>
        <p:spPr>
          <a:xfrm>
            <a:off x="1527858" y="1825625"/>
            <a:ext cx="9410218" cy="4667250"/>
          </a:xfrm>
          <a:prstGeom prst="rect">
            <a:avLst/>
          </a:prstGeom>
        </p:spPr>
      </p:pic>
    </p:spTree>
    <p:extLst>
      <p:ext uri="{BB962C8B-B14F-4D97-AF65-F5344CB8AC3E}">
        <p14:creationId xmlns:p14="http://schemas.microsoft.com/office/powerpoint/2010/main" val="19832281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34E38E-E345-4F37-AEE3-248E00AD7A7F}"/>
              </a:ext>
            </a:extLst>
          </p:cNvPr>
          <p:cNvSpPr>
            <a:spLocks noGrp="1"/>
          </p:cNvSpPr>
          <p:nvPr>
            <p:ph type="title"/>
          </p:nvPr>
        </p:nvSpPr>
        <p:spPr/>
        <p:txBody>
          <a:bodyPr/>
          <a:lstStyle/>
          <a:p>
            <a:r>
              <a:rPr lang="en-US" dirty="0"/>
              <a:t>Server Availability Concepts and Techniques </a:t>
            </a:r>
            <a:br>
              <a:rPr lang="en-US" dirty="0"/>
            </a:br>
            <a:endParaRPr lang="en-US" dirty="0"/>
          </a:p>
        </p:txBody>
      </p:sp>
      <p:sp>
        <p:nvSpPr>
          <p:cNvPr id="3" name="Content Placeholder 2">
            <a:extLst>
              <a:ext uri="{FF2B5EF4-FFF2-40B4-BE49-F238E27FC236}">
                <a16:creationId xmlns:a16="http://schemas.microsoft.com/office/drawing/2014/main" xmlns="" id="{FEE04BEC-007D-45C9-BA8F-FFC300B85962}"/>
              </a:ext>
            </a:extLst>
          </p:cNvPr>
          <p:cNvSpPr>
            <a:spLocks noGrp="1"/>
          </p:cNvSpPr>
          <p:nvPr>
            <p:ph idx="1"/>
          </p:nvPr>
        </p:nvSpPr>
        <p:spPr/>
        <p:txBody>
          <a:bodyPr/>
          <a:lstStyle/>
          <a:p>
            <a:endParaRPr lang="en-US" dirty="0"/>
          </a:p>
          <a:p>
            <a:endParaRPr lang="en-US" dirty="0"/>
          </a:p>
          <a:p>
            <a:r>
              <a:rPr lang="en-US" dirty="0"/>
              <a:t>– Server Availability is defined as a level of service provided by applications, services and systems. </a:t>
            </a:r>
          </a:p>
          <a:p>
            <a:r>
              <a:rPr lang="en-US" dirty="0"/>
              <a:t>– Highly available systems will have minimum downtime. </a:t>
            </a:r>
          </a:p>
          <a:p>
            <a:r>
              <a:rPr lang="en-US" dirty="0"/>
              <a:t>– Various operating systems offer clustering, advanced fault tolerance and file system recoverability features for high availability.</a:t>
            </a:r>
          </a:p>
          <a:p>
            <a:endParaRPr lang="en-US" dirty="0"/>
          </a:p>
        </p:txBody>
      </p:sp>
    </p:spTree>
    <p:extLst>
      <p:ext uri="{BB962C8B-B14F-4D97-AF65-F5344CB8AC3E}">
        <p14:creationId xmlns:p14="http://schemas.microsoft.com/office/powerpoint/2010/main" val="23162363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6DB1B1-91D0-40DF-A0E5-8E9E0BFBB985}"/>
              </a:ext>
            </a:extLst>
          </p:cNvPr>
          <p:cNvSpPr>
            <a:spLocks noGrp="1"/>
          </p:cNvSpPr>
          <p:nvPr>
            <p:ph type="title"/>
          </p:nvPr>
        </p:nvSpPr>
        <p:spPr/>
        <p:txBody>
          <a:bodyPr>
            <a:normAutofit fontScale="90000"/>
          </a:bodyPr>
          <a:lstStyle/>
          <a:p>
            <a:r>
              <a:rPr lang="en-US" dirty="0"/>
              <a:t/>
            </a:r>
            <a:br>
              <a:rPr lang="en-US" dirty="0"/>
            </a:br>
            <a:r>
              <a:rPr lang="en-US" dirty="0"/>
              <a:t>Server Availability Concepts and Techniques </a:t>
            </a:r>
            <a:br>
              <a:rPr lang="en-US" dirty="0"/>
            </a:br>
            <a:endParaRPr lang="en-US" dirty="0"/>
          </a:p>
        </p:txBody>
      </p:sp>
      <p:sp>
        <p:nvSpPr>
          <p:cNvPr id="3" name="Content Placeholder 2">
            <a:extLst>
              <a:ext uri="{FF2B5EF4-FFF2-40B4-BE49-F238E27FC236}">
                <a16:creationId xmlns:a16="http://schemas.microsoft.com/office/drawing/2014/main" xmlns="" id="{29527989-078B-4775-BAD0-816A1E23B23A}"/>
              </a:ext>
            </a:extLst>
          </p:cNvPr>
          <p:cNvSpPr>
            <a:spLocks noGrp="1"/>
          </p:cNvSpPr>
          <p:nvPr>
            <p:ph idx="1"/>
          </p:nvPr>
        </p:nvSpPr>
        <p:spPr/>
        <p:txBody>
          <a:bodyPr>
            <a:normAutofit/>
          </a:bodyPr>
          <a:lstStyle/>
          <a:p>
            <a:endParaRPr lang="en-US" dirty="0"/>
          </a:p>
          <a:p>
            <a:r>
              <a:rPr lang="en-US" dirty="0"/>
              <a:t>– </a:t>
            </a:r>
            <a:r>
              <a:rPr lang="en-US" b="1" dirty="0"/>
              <a:t>Server Clusters: </a:t>
            </a:r>
            <a:r>
              <a:rPr lang="en-US" dirty="0"/>
              <a:t>Server Cluster is a feature which provides high availability, scalability and manageability for various applications and resources. </a:t>
            </a:r>
          </a:p>
          <a:p>
            <a:r>
              <a:rPr lang="en-US" dirty="0"/>
              <a:t>– </a:t>
            </a:r>
            <a:r>
              <a:rPr lang="en-US" b="1" dirty="0"/>
              <a:t>Network Load Balancing: </a:t>
            </a:r>
            <a:r>
              <a:rPr lang="en-US" dirty="0"/>
              <a:t>Network Load Balancing improves the scalability and availability of internet server programs. The basic function of NLB is to provide high availability for web server programs and also to scale up the server performance. </a:t>
            </a:r>
          </a:p>
          <a:p>
            <a:r>
              <a:rPr lang="en-US" dirty="0"/>
              <a:t>– </a:t>
            </a:r>
            <a:r>
              <a:rPr lang="en-US" b="1" dirty="0"/>
              <a:t>High performance computing: </a:t>
            </a:r>
            <a:r>
              <a:rPr lang="en-US" dirty="0"/>
              <a:t>High performance computing clusters spreads the computational tasks among multiple nodes.</a:t>
            </a:r>
          </a:p>
          <a:p>
            <a:endParaRPr lang="en-US" dirty="0"/>
          </a:p>
        </p:txBody>
      </p:sp>
    </p:spTree>
    <p:extLst>
      <p:ext uri="{BB962C8B-B14F-4D97-AF65-F5344CB8AC3E}">
        <p14:creationId xmlns:p14="http://schemas.microsoft.com/office/powerpoint/2010/main" val="38613241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xmlns=""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Image result for file server">
            <a:extLst>
              <a:ext uri="{FF2B5EF4-FFF2-40B4-BE49-F238E27FC236}">
                <a16:creationId xmlns:a16="http://schemas.microsoft.com/office/drawing/2014/main" xmlns="" id="{8E8DF841-3CB9-4275-A881-956FA064EF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8600" y="1163022"/>
            <a:ext cx="7188199" cy="50165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D70090BD-A729-4F4E-925D-C9F3BEC2F80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File Server</a:t>
            </a:r>
          </a:p>
        </p:txBody>
      </p:sp>
    </p:spTree>
    <p:extLst>
      <p:ext uri="{BB962C8B-B14F-4D97-AF65-F5344CB8AC3E}">
        <p14:creationId xmlns:p14="http://schemas.microsoft.com/office/powerpoint/2010/main" val="6607616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2" descr="Image result for Server Availability Concepts and Techniques">
            <a:extLst>
              <a:ext uri="{FF2B5EF4-FFF2-40B4-BE49-F238E27FC236}">
                <a16:creationId xmlns:a16="http://schemas.microsoft.com/office/drawing/2014/main" xmlns="" id="{5E3DFB53-FA19-4838-804D-A8A1EF9AEC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04" r="21602" b="2"/>
          <a:stretch/>
        </p:blipFill>
        <p:spPr bwMode="auto">
          <a:xfrm>
            <a:off x="5120640" y="1904281"/>
            <a:ext cx="6233160" cy="42726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39C1E6E3-3CC1-4CB2-9B0E-920834FD5EAD}"/>
              </a:ext>
            </a:extLst>
          </p:cNvPr>
          <p:cNvSpPr>
            <a:spLocks noGrp="1"/>
          </p:cNvSpPr>
          <p:nvPr>
            <p:ph type="title"/>
          </p:nvPr>
        </p:nvSpPr>
        <p:spPr>
          <a:xfrm>
            <a:off x="838200" y="365125"/>
            <a:ext cx="10515600" cy="1325563"/>
          </a:xfrm>
        </p:spPr>
        <p:txBody>
          <a:bodyPr>
            <a:normAutofit/>
          </a:bodyPr>
          <a:lstStyle/>
          <a:p>
            <a:endParaRPr lang="en-US"/>
          </a:p>
        </p:txBody>
      </p:sp>
      <p:sp>
        <p:nvSpPr>
          <p:cNvPr id="3" name="Content Placeholder 2">
            <a:extLst>
              <a:ext uri="{FF2B5EF4-FFF2-40B4-BE49-F238E27FC236}">
                <a16:creationId xmlns:a16="http://schemas.microsoft.com/office/drawing/2014/main" xmlns="" id="{AAEC54F5-1ECB-468D-9374-7C17B30CBC86}"/>
              </a:ext>
            </a:extLst>
          </p:cNvPr>
          <p:cNvSpPr>
            <a:spLocks noGrp="1"/>
          </p:cNvSpPr>
          <p:nvPr>
            <p:ph idx="1"/>
          </p:nvPr>
        </p:nvSpPr>
        <p:spPr>
          <a:xfrm>
            <a:off x="838200" y="1825625"/>
            <a:ext cx="3797807" cy="4351338"/>
          </a:xfrm>
        </p:spPr>
        <p:txBody>
          <a:bodyPr>
            <a:normAutofit/>
          </a:bodyPr>
          <a:lstStyle/>
          <a:p>
            <a:endParaRPr lang="en-US" sz="1600" dirty="0"/>
          </a:p>
          <a:p>
            <a:r>
              <a:rPr lang="en-US" sz="1600" dirty="0"/>
              <a:t>– </a:t>
            </a:r>
            <a:r>
              <a:rPr lang="en-US" sz="1600" b="1" dirty="0"/>
              <a:t>Server Clusters: </a:t>
            </a:r>
            <a:r>
              <a:rPr lang="en-US" sz="1600" dirty="0"/>
              <a:t>Server Cluster is a feature which provides high availability, scalability and manageability for various applications and resources. </a:t>
            </a:r>
          </a:p>
          <a:p>
            <a:r>
              <a:rPr lang="en-US" sz="1600" dirty="0"/>
              <a:t>– </a:t>
            </a:r>
            <a:r>
              <a:rPr lang="en-US" sz="1600" b="1" dirty="0"/>
              <a:t>Network Load Balancing: </a:t>
            </a:r>
            <a:r>
              <a:rPr lang="en-US" sz="1600" dirty="0"/>
              <a:t>Network Load Balancing improves the scalability and availability of internet server programs. The basic function of NLB is to provide high availability for web server programs and also to scale up the server performance. </a:t>
            </a:r>
          </a:p>
          <a:p>
            <a:r>
              <a:rPr lang="en-US" sz="1600" dirty="0"/>
              <a:t>– </a:t>
            </a:r>
            <a:r>
              <a:rPr lang="en-US" sz="1600" b="1" dirty="0"/>
              <a:t>High performance computing: </a:t>
            </a:r>
            <a:r>
              <a:rPr lang="en-US" sz="1600" dirty="0"/>
              <a:t>High performance computing clusters spreads the computational tasks among multiple nodes.</a:t>
            </a:r>
          </a:p>
          <a:p>
            <a:endParaRPr lang="en-US" sz="1600" dirty="0"/>
          </a:p>
        </p:txBody>
      </p:sp>
    </p:spTree>
    <p:extLst>
      <p:ext uri="{BB962C8B-B14F-4D97-AF65-F5344CB8AC3E}">
        <p14:creationId xmlns:p14="http://schemas.microsoft.com/office/powerpoint/2010/main" val="30352114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2C7684-DF3B-497C-8661-6DE41BC9D8F3}"/>
              </a:ext>
            </a:extLst>
          </p:cNvPr>
          <p:cNvSpPr>
            <a:spLocks noGrp="1"/>
          </p:cNvSpPr>
          <p:nvPr>
            <p:ph type="title"/>
          </p:nvPr>
        </p:nvSpPr>
        <p:spPr/>
        <p:txBody>
          <a:bodyPr/>
          <a:lstStyle/>
          <a:p>
            <a:r>
              <a:rPr lang="en-US" dirty="0"/>
              <a:t>Scheduled and Unscheduled downtime </a:t>
            </a:r>
            <a:br>
              <a:rPr lang="en-US" dirty="0"/>
            </a:br>
            <a:endParaRPr lang="en-US" dirty="0"/>
          </a:p>
        </p:txBody>
      </p:sp>
      <p:sp>
        <p:nvSpPr>
          <p:cNvPr id="3" name="Content Placeholder 2">
            <a:extLst>
              <a:ext uri="{FF2B5EF4-FFF2-40B4-BE49-F238E27FC236}">
                <a16:creationId xmlns:a16="http://schemas.microsoft.com/office/drawing/2014/main" xmlns="" id="{92D6A1A4-DB6D-4E4D-A2F6-ECA4CA6BCA3F}"/>
              </a:ext>
            </a:extLst>
          </p:cNvPr>
          <p:cNvSpPr>
            <a:spLocks noGrp="1"/>
          </p:cNvSpPr>
          <p:nvPr>
            <p:ph idx="1"/>
          </p:nvPr>
        </p:nvSpPr>
        <p:spPr/>
        <p:txBody>
          <a:bodyPr/>
          <a:lstStyle/>
          <a:p>
            <a:r>
              <a:rPr lang="en-US" dirty="0"/>
              <a:t>Scheduled downtime is a result of logical or a management initiated event. The downtime events include patches to the operating system that requires a reboot for the configuration changes to take effect. </a:t>
            </a:r>
          </a:p>
          <a:p>
            <a:r>
              <a:rPr lang="en-US" dirty="0"/>
              <a:t>Unscheduled downtime is an event which typically arises from any physical event such as a hardware or software failure. Unscheduled downtime happens due to power outages, failed CPU, over temperature related shutdowns.</a:t>
            </a:r>
          </a:p>
          <a:p>
            <a:endParaRPr lang="en-US" dirty="0"/>
          </a:p>
        </p:txBody>
      </p:sp>
    </p:spTree>
    <p:extLst>
      <p:ext uri="{BB962C8B-B14F-4D97-AF65-F5344CB8AC3E}">
        <p14:creationId xmlns:p14="http://schemas.microsoft.com/office/powerpoint/2010/main" val="33283177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68663A-1792-41F5-BFC4-35C9EEF9675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xmlns="" id="{9774F50F-9ABB-468D-9B17-7779FC2B1F71}"/>
              </a:ext>
            </a:extLst>
          </p:cNvPr>
          <p:cNvPicPr>
            <a:picLocks noGrp="1" noChangeAspect="1"/>
          </p:cNvPicPr>
          <p:nvPr>
            <p:ph idx="1"/>
          </p:nvPr>
        </p:nvPicPr>
        <p:blipFill>
          <a:blip r:embed="rId2"/>
          <a:stretch>
            <a:fillRect/>
          </a:stretch>
        </p:blipFill>
        <p:spPr>
          <a:xfrm>
            <a:off x="3473797" y="2205067"/>
            <a:ext cx="5244405" cy="3592453"/>
          </a:xfrm>
          <a:prstGeom prst="rect">
            <a:avLst/>
          </a:prstGeom>
        </p:spPr>
      </p:pic>
    </p:spTree>
    <p:extLst>
      <p:ext uri="{BB962C8B-B14F-4D97-AF65-F5344CB8AC3E}">
        <p14:creationId xmlns:p14="http://schemas.microsoft.com/office/powerpoint/2010/main" val="42987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CEF8B5-50AE-4D7E-8AFD-9FB507339876}"/>
              </a:ext>
            </a:extLst>
          </p:cNvPr>
          <p:cNvSpPr>
            <a:spLocks noGrp="1"/>
          </p:cNvSpPr>
          <p:nvPr>
            <p:ph type="title"/>
          </p:nvPr>
        </p:nvSpPr>
        <p:spPr/>
        <p:txBody>
          <a:bodyPr>
            <a:normAutofit fontScale="90000"/>
          </a:bodyPr>
          <a:lstStyle/>
          <a:p>
            <a:r>
              <a:rPr lang="en-US" dirty="0"/>
              <a:t>The requirements for components to be made highly available are </a:t>
            </a:r>
            <a:br>
              <a:rPr lang="en-US" dirty="0"/>
            </a:br>
            <a:endParaRPr lang="en-US" dirty="0"/>
          </a:p>
        </p:txBody>
      </p:sp>
      <p:sp>
        <p:nvSpPr>
          <p:cNvPr id="3" name="Content Placeholder 2">
            <a:extLst>
              <a:ext uri="{FF2B5EF4-FFF2-40B4-BE49-F238E27FC236}">
                <a16:creationId xmlns:a16="http://schemas.microsoft.com/office/drawing/2014/main" xmlns="" id="{0D262663-F0E4-40BC-8943-DF9882282F70}"/>
              </a:ext>
            </a:extLst>
          </p:cNvPr>
          <p:cNvSpPr>
            <a:spLocks noGrp="1"/>
          </p:cNvSpPr>
          <p:nvPr>
            <p:ph idx="1"/>
          </p:nvPr>
        </p:nvSpPr>
        <p:spPr/>
        <p:txBody>
          <a:bodyPr/>
          <a:lstStyle/>
          <a:p>
            <a:r>
              <a:rPr lang="en-US" dirty="0"/>
              <a:t>– Reliable basic hardware </a:t>
            </a:r>
          </a:p>
          <a:p>
            <a:r>
              <a:rPr lang="en-US" dirty="0"/>
              <a:t>– Software quality </a:t>
            </a:r>
          </a:p>
          <a:p>
            <a:r>
              <a:rPr lang="en-US" dirty="0"/>
              <a:t>– System management tools </a:t>
            </a:r>
          </a:p>
          <a:p>
            <a:r>
              <a:rPr lang="en-US" dirty="0"/>
              <a:t>– Support and maintenance services</a:t>
            </a:r>
          </a:p>
          <a:p>
            <a:endParaRPr lang="en-US" dirty="0"/>
          </a:p>
        </p:txBody>
      </p:sp>
    </p:spTree>
    <p:extLst>
      <p:ext uri="{BB962C8B-B14F-4D97-AF65-F5344CB8AC3E}">
        <p14:creationId xmlns:p14="http://schemas.microsoft.com/office/powerpoint/2010/main" val="20121993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Top Corners Rounded 70">
            <a:extLst>
              <a:ext uri="{FF2B5EF4-FFF2-40B4-BE49-F238E27FC236}">
                <a16:creationId xmlns:a16="http://schemas.microsoft.com/office/drawing/2014/main" xmlns="" id="{3BAF1561-20C4-41FD-A35F-BF2B9E727F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Top Corners Rounded 72">
            <a:extLst>
              <a:ext uri="{FF2B5EF4-FFF2-40B4-BE49-F238E27FC236}">
                <a16:creationId xmlns:a16="http://schemas.microsoft.com/office/drawing/2014/main" xmlns="" id="{839DC788-B140-4F3E-A91E-CB3E70ED94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5" name="Straight Connector 74">
            <a:extLst>
              <a:ext uri="{FF2B5EF4-FFF2-40B4-BE49-F238E27FC236}">
                <a16:creationId xmlns:a16="http://schemas.microsoft.com/office/drawing/2014/main" xmlns="" id="{FC18D930-0EEE-448F-ABF1-2AA3C83DA5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314" name="Picture 2" descr="Image result for Server Workloads">
            <a:extLst>
              <a:ext uri="{FF2B5EF4-FFF2-40B4-BE49-F238E27FC236}">
                <a16:creationId xmlns:a16="http://schemas.microsoft.com/office/drawing/2014/main" xmlns="" id="{07A48B88-111B-47B8-8161-6CFCCA36B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8515" y="1289709"/>
            <a:ext cx="6542117" cy="4121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14393273-91F8-4E9B-A2DF-CCFF7CDA36F1}"/>
              </a:ext>
            </a:extLst>
          </p:cNvPr>
          <p:cNvSpPr>
            <a:spLocks noGrp="1"/>
          </p:cNvSpPr>
          <p:nvPr>
            <p:ph type="title"/>
          </p:nvPr>
        </p:nvSpPr>
        <p:spPr>
          <a:xfrm>
            <a:off x="321733" y="981091"/>
            <a:ext cx="4092951" cy="1624457"/>
          </a:xfrm>
        </p:spPr>
        <p:txBody>
          <a:bodyPr>
            <a:normAutofit/>
          </a:bodyPr>
          <a:lstStyle/>
          <a:p>
            <a:r>
              <a:rPr lang="en-US" sz="3600">
                <a:solidFill>
                  <a:schemeClr val="bg1"/>
                </a:solidFill>
              </a:rPr>
              <a:t>Server Workloads </a:t>
            </a:r>
            <a:br>
              <a:rPr lang="en-US" sz="3600">
                <a:solidFill>
                  <a:schemeClr val="bg1"/>
                </a:solidFill>
              </a:rPr>
            </a:br>
            <a:endParaRPr lang="en-US" sz="3600">
              <a:solidFill>
                <a:schemeClr val="bg1"/>
              </a:solidFill>
            </a:endParaRPr>
          </a:p>
        </p:txBody>
      </p:sp>
      <p:sp>
        <p:nvSpPr>
          <p:cNvPr id="3" name="Content Placeholder 2">
            <a:extLst>
              <a:ext uri="{FF2B5EF4-FFF2-40B4-BE49-F238E27FC236}">
                <a16:creationId xmlns:a16="http://schemas.microsoft.com/office/drawing/2014/main" xmlns="" id="{C5D9E261-42E0-41D7-9790-A8E25606D61E}"/>
              </a:ext>
            </a:extLst>
          </p:cNvPr>
          <p:cNvSpPr>
            <a:spLocks noGrp="1"/>
          </p:cNvSpPr>
          <p:nvPr>
            <p:ph idx="1"/>
          </p:nvPr>
        </p:nvSpPr>
        <p:spPr>
          <a:xfrm>
            <a:off x="321733" y="2834809"/>
            <a:ext cx="4092951" cy="3042099"/>
          </a:xfrm>
        </p:spPr>
        <p:txBody>
          <a:bodyPr anchor="t">
            <a:normAutofit/>
          </a:bodyPr>
          <a:lstStyle/>
          <a:p>
            <a:pPr marL="0" indent="0">
              <a:buNone/>
            </a:pPr>
            <a:endParaRPr lang="en-US" sz="1600">
              <a:solidFill>
                <a:schemeClr val="bg1"/>
              </a:solidFill>
            </a:endParaRPr>
          </a:p>
          <a:p>
            <a:r>
              <a:rPr lang="en-US" sz="1600">
                <a:solidFill>
                  <a:schemeClr val="bg1"/>
                </a:solidFill>
              </a:rPr>
              <a:t>– Response time is the time between the user request and the response to the request. </a:t>
            </a:r>
          </a:p>
          <a:p>
            <a:r>
              <a:rPr lang="en-US" sz="1600">
                <a:solidFill>
                  <a:schemeClr val="bg1"/>
                </a:solidFill>
              </a:rPr>
              <a:t>– Throughput is the amount of work that is accomplished over a period of time. </a:t>
            </a:r>
          </a:p>
          <a:p>
            <a:r>
              <a:rPr lang="en-US" sz="1600">
                <a:solidFill>
                  <a:schemeClr val="bg1"/>
                </a:solidFill>
              </a:rPr>
              <a:t>– The amount of work handled by the server estimates the efficiency and performance of that particular server. Servers and various components like database systems are often assigned a workload upon its creation.</a:t>
            </a:r>
          </a:p>
          <a:p>
            <a:endParaRPr lang="en-US" sz="1600">
              <a:solidFill>
                <a:schemeClr val="bg1"/>
              </a:solidFill>
            </a:endParaRPr>
          </a:p>
        </p:txBody>
      </p:sp>
    </p:spTree>
    <p:extLst>
      <p:ext uri="{BB962C8B-B14F-4D97-AF65-F5344CB8AC3E}">
        <p14:creationId xmlns:p14="http://schemas.microsoft.com/office/powerpoint/2010/main" val="8216891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8A47BB-8AEB-4D9C-81A3-0AB9D11581BF}"/>
              </a:ext>
            </a:extLst>
          </p:cNvPr>
          <p:cNvSpPr>
            <a:spLocks noGrp="1"/>
          </p:cNvSpPr>
          <p:nvPr>
            <p:ph type="title"/>
          </p:nvPr>
        </p:nvSpPr>
        <p:spPr/>
        <p:txBody>
          <a:bodyPr/>
          <a:lstStyle/>
          <a:p>
            <a:r>
              <a:rPr lang="en-US" dirty="0"/>
              <a:t>Various server workloads are </a:t>
            </a:r>
            <a:br>
              <a:rPr lang="en-US" dirty="0"/>
            </a:br>
            <a:endParaRPr lang="en-US" dirty="0"/>
          </a:p>
        </p:txBody>
      </p:sp>
      <p:sp>
        <p:nvSpPr>
          <p:cNvPr id="3" name="Content Placeholder 2">
            <a:extLst>
              <a:ext uri="{FF2B5EF4-FFF2-40B4-BE49-F238E27FC236}">
                <a16:creationId xmlns:a16="http://schemas.microsoft.com/office/drawing/2014/main" xmlns="" id="{7789A016-8DBF-49FA-B1CB-97C0C8F35DB6}"/>
              </a:ext>
            </a:extLst>
          </p:cNvPr>
          <p:cNvSpPr>
            <a:spLocks noGrp="1"/>
          </p:cNvSpPr>
          <p:nvPr>
            <p:ph idx="1"/>
          </p:nvPr>
        </p:nvSpPr>
        <p:spPr/>
        <p:txBody>
          <a:bodyPr/>
          <a:lstStyle/>
          <a:p>
            <a:pPr marL="0" indent="0">
              <a:buNone/>
            </a:pPr>
            <a:endParaRPr lang="en-US" dirty="0"/>
          </a:p>
          <a:p>
            <a:r>
              <a:rPr lang="en-US" dirty="0"/>
              <a:t>– Memory Workload </a:t>
            </a:r>
          </a:p>
          <a:p>
            <a:r>
              <a:rPr lang="en-US" dirty="0"/>
              <a:t>– CPU Workload </a:t>
            </a:r>
          </a:p>
          <a:p>
            <a:r>
              <a:rPr lang="en-US" dirty="0"/>
              <a:t>– I/O Workload </a:t>
            </a:r>
          </a:p>
          <a:p>
            <a:r>
              <a:rPr lang="en-US" dirty="0"/>
              <a:t>– Database Workload</a:t>
            </a:r>
          </a:p>
          <a:p>
            <a:endParaRPr lang="en-US" dirty="0"/>
          </a:p>
        </p:txBody>
      </p:sp>
    </p:spTree>
    <p:extLst>
      <p:ext uri="{BB962C8B-B14F-4D97-AF65-F5344CB8AC3E}">
        <p14:creationId xmlns:p14="http://schemas.microsoft.com/office/powerpoint/2010/main" val="14765589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50532F3-6150-440D-8DB7-140E54288CF1}"/>
              </a:ext>
            </a:extLst>
          </p:cNvPr>
          <p:cNvSpPr>
            <a:spLocks noGrp="1"/>
          </p:cNvSpPr>
          <p:nvPr>
            <p:ph idx="1"/>
          </p:nvPr>
        </p:nvSpPr>
        <p:spPr/>
        <p:txBody>
          <a:bodyPr>
            <a:normAutofit fontScale="92500" lnSpcReduction="10000"/>
          </a:bodyPr>
          <a:lstStyle/>
          <a:p>
            <a:r>
              <a:rPr lang="en-US" dirty="0"/>
              <a:t>In the </a:t>
            </a:r>
            <a:r>
              <a:rPr lang="en-US" u="sng" dirty="0">
                <a:hlinkClick r:id="rId2"/>
              </a:rPr>
              <a:t>client/server</a:t>
            </a:r>
            <a:r>
              <a:rPr lang="en-US" dirty="0"/>
              <a:t> model, a file server is a computer responsible for the central storage and management of </a:t>
            </a:r>
            <a:r>
              <a:rPr lang="en-US" u="sng" dirty="0">
                <a:hlinkClick r:id="rId3"/>
              </a:rPr>
              <a:t>data</a:t>
            </a:r>
            <a:r>
              <a:rPr lang="en-US" dirty="0"/>
              <a:t> files so that other computers on the same network can access the files.</a:t>
            </a:r>
          </a:p>
          <a:p>
            <a:r>
              <a:rPr lang="en-US" dirty="0"/>
              <a:t>A file server allows users to share information over a </a:t>
            </a:r>
            <a:r>
              <a:rPr lang="en-US" u="sng" dirty="0">
                <a:hlinkClick r:id="rId4"/>
              </a:rPr>
              <a:t>network</a:t>
            </a:r>
            <a:r>
              <a:rPr lang="en-US" dirty="0"/>
              <a:t> without having to physically transfer files by floppy diskette or some other external storage device. Any computer can be configured to be a </a:t>
            </a:r>
            <a:r>
              <a:rPr lang="en-US" u="sng" dirty="0">
                <a:hlinkClick r:id="rId5"/>
              </a:rPr>
              <a:t>host</a:t>
            </a:r>
            <a:r>
              <a:rPr lang="en-US" dirty="0"/>
              <a:t> and act as a file server.</a:t>
            </a:r>
          </a:p>
          <a:p>
            <a:r>
              <a:rPr lang="en-US" dirty="0"/>
              <a:t>A file server may be an ordinary PC that handles requests for files and sends them over the network. In a more sophisticated network, a file server might be a dedicated network-attached storage (NAS) device that also serves as a remote </a:t>
            </a:r>
            <a:r>
              <a:rPr lang="en-US" u="sng" dirty="0">
                <a:hlinkClick r:id="rId6"/>
              </a:rPr>
              <a:t>hard disk drive</a:t>
            </a:r>
            <a:r>
              <a:rPr lang="en-US" dirty="0"/>
              <a:t> for other computers, allowing anyone on the network to store files on it as if to their own hard drive.</a:t>
            </a:r>
          </a:p>
        </p:txBody>
      </p:sp>
    </p:spTree>
    <p:extLst>
      <p:ext uri="{BB962C8B-B14F-4D97-AF65-F5344CB8AC3E}">
        <p14:creationId xmlns:p14="http://schemas.microsoft.com/office/powerpoint/2010/main" val="10222909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result for Data base server">
            <a:extLst>
              <a:ext uri="{FF2B5EF4-FFF2-40B4-BE49-F238E27FC236}">
                <a16:creationId xmlns:a16="http://schemas.microsoft.com/office/drawing/2014/main" xmlns="" id="{3BBC92E7-F853-41DF-8FF6-99D095E716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2" r="3" b="3"/>
          <a:stretch/>
        </p:blipFill>
        <p:spPr bwMode="auto">
          <a:xfrm>
            <a:off x="6090613" y="640082"/>
            <a:ext cx="5461724" cy="5577837"/>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A7C0FD29-F0D9-4508-BBBD-91FE95FE2191}"/>
              </a:ext>
            </a:extLst>
          </p:cNvPr>
          <p:cNvSpPr>
            <a:spLocks noGrp="1"/>
          </p:cNvSpPr>
          <p:nvPr>
            <p:ph type="title"/>
          </p:nvPr>
        </p:nvSpPr>
        <p:spPr>
          <a:xfrm>
            <a:off x="648929" y="629266"/>
            <a:ext cx="5127031" cy="1676603"/>
          </a:xfrm>
        </p:spPr>
        <p:txBody>
          <a:bodyPr>
            <a:normAutofit/>
          </a:bodyPr>
          <a:lstStyle/>
          <a:p>
            <a:r>
              <a:rPr lang="en-US" dirty="0"/>
              <a:t>Database Server</a:t>
            </a:r>
          </a:p>
        </p:txBody>
      </p:sp>
      <p:sp>
        <p:nvSpPr>
          <p:cNvPr id="3" name="Content Placeholder 2">
            <a:extLst>
              <a:ext uri="{FF2B5EF4-FFF2-40B4-BE49-F238E27FC236}">
                <a16:creationId xmlns:a16="http://schemas.microsoft.com/office/drawing/2014/main" xmlns="" id="{AF5CF1B4-EB66-489C-BCD9-025C01221049}"/>
              </a:ext>
            </a:extLst>
          </p:cNvPr>
          <p:cNvSpPr>
            <a:spLocks noGrp="1"/>
          </p:cNvSpPr>
          <p:nvPr>
            <p:ph idx="1"/>
          </p:nvPr>
        </p:nvSpPr>
        <p:spPr>
          <a:xfrm>
            <a:off x="648930" y="2438400"/>
            <a:ext cx="5127029" cy="3785419"/>
          </a:xfrm>
        </p:spPr>
        <p:txBody>
          <a:bodyPr>
            <a:normAutofit/>
          </a:bodyPr>
          <a:lstStyle/>
          <a:p>
            <a:r>
              <a:rPr lang="en-US" sz="2400"/>
              <a:t>A </a:t>
            </a:r>
            <a:r>
              <a:rPr lang="en-US" sz="2400" b="1"/>
              <a:t>database server</a:t>
            </a:r>
            <a:r>
              <a:rPr lang="en-US" sz="2400"/>
              <a:t> is a </a:t>
            </a:r>
            <a:r>
              <a:rPr lang="en-US" sz="2400" b="1"/>
              <a:t>server</a:t>
            </a:r>
            <a:r>
              <a:rPr lang="en-US" sz="2400"/>
              <a:t> which houses a </a:t>
            </a:r>
            <a:r>
              <a:rPr lang="en-US" sz="2400" b="1" err="1"/>
              <a:t>database</a:t>
            </a:r>
            <a:r>
              <a:rPr lang="en-US" sz="2400" err="1"/>
              <a:t>application</a:t>
            </a:r>
            <a:r>
              <a:rPr lang="en-US" sz="2400"/>
              <a:t> that provides </a:t>
            </a:r>
            <a:r>
              <a:rPr lang="en-US" sz="2400" b="1"/>
              <a:t>database</a:t>
            </a:r>
            <a:r>
              <a:rPr lang="en-US" sz="2400"/>
              <a:t> services to other computer programs or to computers, as defined by the client–</a:t>
            </a:r>
            <a:r>
              <a:rPr lang="en-US" sz="2400" b="1"/>
              <a:t>server</a:t>
            </a:r>
            <a:r>
              <a:rPr lang="en-US" sz="2400"/>
              <a:t> model. ... The SQL (Structured Query Language) query language is more or less the same on all </a:t>
            </a:r>
            <a:r>
              <a:rPr lang="en-US" sz="2400" err="1"/>
              <a:t>relational</a:t>
            </a:r>
            <a:r>
              <a:rPr lang="en-US" sz="2400" b="1" err="1"/>
              <a:t>database</a:t>
            </a:r>
            <a:r>
              <a:rPr lang="en-US" sz="2400"/>
              <a:t> applications.</a:t>
            </a:r>
          </a:p>
        </p:txBody>
      </p:sp>
    </p:spTree>
    <p:extLst>
      <p:ext uri="{BB962C8B-B14F-4D97-AF65-F5344CB8AC3E}">
        <p14:creationId xmlns:p14="http://schemas.microsoft.com/office/powerpoint/2010/main" val="9496816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xmlns="" id="{F64F6814-96D5-4463-898E-405CC0C401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mage result for Blade Server image">
            <a:extLst>
              <a:ext uri="{FF2B5EF4-FFF2-40B4-BE49-F238E27FC236}">
                <a16:creationId xmlns:a16="http://schemas.microsoft.com/office/drawing/2014/main" xmlns="" id="{5EC30FCD-052D-454A-B196-7B72EDB8D9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40" r="-1" b="14876"/>
          <a:stretch/>
        </p:blipFill>
        <p:spPr bwMode="auto">
          <a:xfrm>
            <a:off x="7829551" y="2828925"/>
            <a:ext cx="4042410" cy="338899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Blade Server image">
            <a:extLst>
              <a:ext uri="{FF2B5EF4-FFF2-40B4-BE49-F238E27FC236}">
                <a16:creationId xmlns:a16="http://schemas.microsoft.com/office/drawing/2014/main" xmlns="" id="{25E44673-809D-45D6-A03B-FD420F685B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2" b="14728"/>
          <a:stretch/>
        </p:blipFill>
        <p:spPr bwMode="auto">
          <a:xfrm>
            <a:off x="7829551" y="306909"/>
            <a:ext cx="4042409"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3813B3C1-A5D7-4B14-9713-3E5D1A9DE6A3}"/>
              </a:ext>
            </a:extLst>
          </p:cNvPr>
          <p:cNvSpPr>
            <a:spLocks noGrp="1"/>
          </p:cNvSpPr>
          <p:nvPr>
            <p:ph type="title"/>
          </p:nvPr>
        </p:nvSpPr>
        <p:spPr>
          <a:xfrm>
            <a:off x="821516" y="640263"/>
            <a:ext cx="6204984" cy="1344975"/>
          </a:xfrm>
        </p:spPr>
        <p:txBody>
          <a:bodyPr>
            <a:normAutofit/>
          </a:bodyPr>
          <a:lstStyle/>
          <a:p>
            <a:r>
              <a:rPr lang="en-US" sz="4000"/>
              <a:t>Blade Server</a:t>
            </a:r>
          </a:p>
        </p:txBody>
      </p:sp>
      <p:sp>
        <p:nvSpPr>
          <p:cNvPr id="3" name="Content Placeholder 2">
            <a:extLst>
              <a:ext uri="{FF2B5EF4-FFF2-40B4-BE49-F238E27FC236}">
                <a16:creationId xmlns:a16="http://schemas.microsoft.com/office/drawing/2014/main" xmlns="" id="{76D2070D-12EE-40E9-A02F-8564DD7C2751}"/>
              </a:ext>
            </a:extLst>
          </p:cNvPr>
          <p:cNvSpPr>
            <a:spLocks noGrp="1"/>
          </p:cNvSpPr>
          <p:nvPr>
            <p:ph idx="1"/>
          </p:nvPr>
        </p:nvSpPr>
        <p:spPr>
          <a:xfrm>
            <a:off x="821515" y="2121762"/>
            <a:ext cx="6204984" cy="3626917"/>
          </a:xfrm>
        </p:spPr>
        <p:txBody>
          <a:bodyPr>
            <a:normAutofit/>
          </a:bodyPr>
          <a:lstStyle/>
          <a:p>
            <a:r>
              <a:rPr lang="en-US" sz="2000"/>
              <a:t>Single circuit board </a:t>
            </a:r>
          </a:p>
          <a:p>
            <a:r>
              <a:rPr lang="en-US" sz="2000"/>
              <a:t>– Added with hardware component </a:t>
            </a:r>
          </a:p>
          <a:p>
            <a:r>
              <a:rPr lang="en-US" sz="2000"/>
              <a:t>– Uses laptop technology </a:t>
            </a:r>
          </a:p>
          <a:p>
            <a:r>
              <a:rPr lang="en-US" sz="2000"/>
              <a:t>– Individual blade connected using system bus</a:t>
            </a:r>
          </a:p>
          <a:p>
            <a:r>
              <a:rPr lang="en-US" sz="2000"/>
              <a:t>Common power supply and cooling</a:t>
            </a:r>
          </a:p>
          <a:p>
            <a:r>
              <a:rPr lang="en-US" sz="2000"/>
              <a:t> – Less power consumption</a:t>
            </a:r>
          </a:p>
          <a:p>
            <a:r>
              <a:rPr lang="en-US" sz="2000"/>
              <a:t> – Separate Operating system in each blade</a:t>
            </a:r>
          </a:p>
          <a:p>
            <a:r>
              <a:rPr lang="en-US" sz="2000"/>
              <a:t> – Separate System Applications in each blade</a:t>
            </a:r>
          </a:p>
          <a:p>
            <a:r>
              <a:rPr lang="en-US" sz="2000"/>
              <a:t> – Blade Servers are Hot swappable</a:t>
            </a:r>
          </a:p>
        </p:txBody>
      </p:sp>
    </p:spTree>
    <p:extLst>
      <p:ext uri="{BB962C8B-B14F-4D97-AF65-F5344CB8AC3E}">
        <p14:creationId xmlns:p14="http://schemas.microsoft.com/office/powerpoint/2010/main" val="12724673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Arrow Connector 70">
            <a:extLst>
              <a:ext uri="{FF2B5EF4-FFF2-40B4-BE49-F238E27FC236}">
                <a16:creationId xmlns:a16="http://schemas.microsoft.com/office/drawing/2014/main" xmlns=""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6146" name="Picture 2" descr="Image result for rack server image">
            <a:extLst>
              <a:ext uri="{FF2B5EF4-FFF2-40B4-BE49-F238E27FC236}">
                <a16:creationId xmlns:a16="http://schemas.microsoft.com/office/drawing/2014/main" xmlns="" id="{E3D8A28C-DFB9-4B02-97DA-733FA92285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348" r="23871"/>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5C39D53D-2F64-4A19-9912-29671AC299EF}"/>
              </a:ext>
            </a:extLst>
          </p:cNvPr>
          <p:cNvSpPr>
            <a:spLocks noGrp="1"/>
          </p:cNvSpPr>
          <p:nvPr>
            <p:ph type="title"/>
          </p:nvPr>
        </p:nvSpPr>
        <p:spPr>
          <a:xfrm>
            <a:off x="655320" y="365125"/>
            <a:ext cx="5120114" cy="1692794"/>
          </a:xfrm>
        </p:spPr>
        <p:txBody>
          <a:bodyPr>
            <a:normAutofit/>
          </a:bodyPr>
          <a:lstStyle/>
          <a:p>
            <a:r>
              <a:rPr lang="en-US" dirty="0"/>
              <a:t>Rack Server</a:t>
            </a:r>
          </a:p>
        </p:txBody>
      </p:sp>
      <p:sp>
        <p:nvSpPr>
          <p:cNvPr id="3" name="Content Placeholder 2">
            <a:extLst>
              <a:ext uri="{FF2B5EF4-FFF2-40B4-BE49-F238E27FC236}">
                <a16:creationId xmlns:a16="http://schemas.microsoft.com/office/drawing/2014/main" xmlns="" id="{28AD035A-0A2D-480D-A088-5FDA40EE90C8}"/>
              </a:ext>
            </a:extLst>
          </p:cNvPr>
          <p:cNvSpPr>
            <a:spLocks noGrp="1"/>
          </p:cNvSpPr>
          <p:nvPr>
            <p:ph idx="1"/>
          </p:nvPr>
        </p:nvSpPr>
        <p:spPr>
          <a:xfrm>
            <a:off x="655321" y="2575034"/>
            <a:ext cx="5120113" cy="3462228"/>
          </a:xfrm>
        </p:spPr>
        <p:txBody>
          <a:bodyPr>
            <a:normAutofit/>
          </a:bodyPr>
          <a:lstStyle/>
          <a:p>
            <a:r>
              <a:rPr lang="en-US" sz="1800"/>
              <a:t>Reduce floor space </a:t>
            </a:r>
          </a:p>
          <a:p>
            <a:r>
              <a:rPr lang="en-US" sz="1800"/>
              <a:t>– Multiple Mounting slots and bays</a:t>
            </a:r>
          </a:p>
          <a:p>
            <a:r>
              <a:rPr lang="en-US" sz="1800"/>
              <a:t> – Separate power for each server</a:t>
            </a:r>
          </a:p>
          <a:p>
            <a:r>
              <a:rPr lang="en-US" sz="1800"/>
              <a:t> – Common cooling system </a:t>
            </a:r>
          </a:p>
          <a:p>
            <a:r>
              <a:rPr lang="en-US" sz="1800"/>
              <a:t>– Servers in different sizes</a:t>
            </a:r>
          </a:p>
        </p:txBody>
      </p:sp>
    </p:spTree>
    <p:extLst>
      <p:ext uri="{BB962C8B-B14F-4D97-AF65-F5344CB8AC3E}">
        <p14:creationId xmlns:p14="http://schemas.microsoft.com/office/powerpoint/2010/main" val="27089917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xmlns="" id="{40BF962F-4C6F-461E-86F2-C43F56CC939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2E94A4F7-38E4-45EA-8E2E-CE1B5766B4F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170" name="Picture 2" descr="Image result for enterprise server">
            <a:extLst>
              <a:ext uri="{FF2B5EF4-FFF2-40B4-BE49-F238E27FC236}">
                <a16:creationId xmlns:a16="http://schemas.microsoft.com/office/drawing/2014/main" xmlns="" id="{EB2DBF46-8B56-4E2F-88B4-1DED7708A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088" y="2720861"/>
            <a:ext cx="5170711" cy="3201481"/>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a:noFill/>
          <a:extLst>
            <a:ext uri="{909E8E84-426E-40DD-AFC4-6F175D3DCCD1}">
              <a14:hiddenFill xmlns:a14="http://schemas.microsoft.com/office/drawing/2010/main">
                <a:solidFill>
                  <a:srgbClr val="FFFFFF"/>
                </a:solidFill>
              </a14:hiddenFill>
            </a:ext>
          </a:extLst>
        </p:spPr>
      </p:pic>
      <p:sp>
        <p:nvSpPr>
          <p:cNvPr id="75" name="Freeform: Shape 74">
            <a:extLst>
              <a:ext uri="{FF2B5EF4-FFF2-40B4-BE49-F238E27FC236}">
                <a16:creationId xmlns:a16="http://schemas.microsoft.com/office/drawing/2014/main" xmlns="" id="{05C7EBC3-4672-4DAB-81C2-58661FAFAE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9E3BAFF-4FE7-4541-A5A4-B7B8270EA056}"/>
              </a:ext>
            </a:extLst>
          </p:cNvPr>
          <p:cNvSpPr>
            <a:spLocks noGrp="1"/>
          </p:cNvSpPr>
          <p:nvPr>
            <p:ph type="title"/>
          </p:nvPr>
        </p:nvSpPr>
        <p:spPr>
          <a:xfrm>
            <a:off x="838200" y="365126"/>
            <a:ext cx="5340605" cy="1146176"/>
          </a:xfrm>
        </p:spPr>
        <p:txBody>
          <a:bodyPr>
            <a:normAutofit/>
          </a:bodyPr>
          <a:lstStyle/>
          <a:p>
            <a:r>
              <a:rPr lang="en-US" dirty="0"/>
              <a:t>Enterprise Server</a:t>
            </a:r>
          </a:p>
        </p:txBody>
      </p:sp>
      <p:sp>
        <p:nvSpPr>
          <p:cNvPr id="3" name="Content Placeholder 2">
            <a:extLst>
              <a:ext uri="{FF2B5EF4-FFF2-40B4-BE49-F238E27FC236}">
                <a16:creationId xmlns:a16="http://schemas.microsoft.com/office/drawing/2014/main" xmlns="" id="{90CC405B-ADEB-450D-A58C-9CE168249CDB}"/>
              </a:ext>
            </a:extLst>
          </p:cNvPr>
          <p:cNvSpPr>
            <a:spLocks noGrp="1"/>
          </p:cNvSpPr>
          <p:nvPr>
            <p:ph idx="1"/>
          </p:nvPr>
        </p:nvSpPr>
        <p:spPr>
          <a:xfrm>
            <a:off x="838200" y="2173288"/>
            <a:ext cx="3603171" cy="4006286"/>
          </a:xfrm>
        </p:spPr>
        <p:txBody>
          <a:bodyPr anchor="ctr">
            <a:normAutofit/>
          </a:bodyPr>
          <a:lstStyle/>
          <a:p>
            <a:r>
              <a:rPr lang="en-US" sz="2000">
                <a:solidFill>
                  <a:schemeClr val="bg1"/>
                </a:solidFill>
              </a:rPr>
              <a:t>– Computer that has programs collectively to server </a:t>
            </a:r>
          </a:p>
          <a:p>
            <a:r>
              <a:rPr lang="en-US" sz="2000">
                <a:solidFill>
                  <a:schemeClr val="bg1"/>
                </a:solidFill>
              </a:rPr>
              <a:t>– Mainframe computer systems</a:t>
            </a:r>
          </a:p>
          <a:p>
            <a:r>
              <a:rPr lang="en-US" sz="2000">
                <a:solidFill>
                  <a:schemeClr val="bg1"/>
                </a:solidFill>
              </a:rPr>
              <a:t> – Unix and Wintel Servers</a:t>
            </a:r>
          </a:p>
        </p:txBody>
      </p:sp>
    </p:spTree>
    <p:extLst>
      <p:ext uri="{BB962C8B-B14F-4D97-AF65-F5344CB8AC3E}">
        <p14:creationId xmlns:p14="http://schemas.microsoft.com/office/powerpoint/2010/main" val="1061751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636</TotalTime>
  <Words>1815</Words>
  <Application>Microsoft Office PowerPoint</Application>
  <PresentationFormat>Custom</PresentationFormat>
  <Paragraphs>196</Paragraphs>
  <Slides>45</Slides>
  <Notes>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UNIT 3 SERVER TECHNOLOGY </vt:lpstr>
      <vt:lpstr>PowerPoint Presentation</vt:lpstr>
      <vt:lpstr>PowerPoint Presentation</vt:lpstr>
      <vt:lpstr>File Server</vt:lpstr>
      <vt:lpstr>PowerPoint Presentation</vt:lpstr>
      <vt:lpstr>Database Server</vt:lpstr>
      <vt:lpstr>Blade Server</vt:lpstr>
      <vt:lpstr>Rack Server</vt:lpstr>
      <vt:lpstr>Enterprise Server</vt:lpstr>
      <vt:lpstr>High Performance Server</vt:lpstr>
      <vt:lpstr>Operating System</vt:lpstr>
      <vt:lpstr>Operating System</vt:lpstr>
      <vt:lpstr>Operating System</vt:lpstr>
      <vt:lpstr>OS Market Share</vt:lpstr>
      <vt:lpstr>Classification of Operating System</vt:lpstr>
      <vt:lpstr>Classification of OS and Task of OS</vt:lpstr>
      <vt:lpstr>What is Virtualization?  </vt:lpstr>
      <vt:lpstr>Benefits of Virtualization  </vt:lpstr>
      <vt:lpstr>Hypervisor  </vt:lpstr>
      <vt:lpstr>Types of Hypervisor  </vt:lpstr>
      <vt:lpstr>Features of hypervisor</vt:lpstr>
      <vt:lpstr>I/O Virtualization</vt:lpstr>
      <vt:lpstr>PowerPoint Presentation</vt:lpstr>
      <vt:lpstr> Virtual Machines  </vt:lpstr>
      <vt:lpstr>Virtual Machine Types  </vt:lpstr>
      <vt:lpstr>Process Virtual Machine:  </vt:lpstr>
      <vt:lpstr>Partitioning  </vt:lpstr>
      <vt:lpstr>PowerPoint Presentation</vt:lpstr>
      <vt:lpstr>Server Deployment  </vt:lpstr>
      <vt:lpstr>PowerPoint Presentation</vt:lpstr>
      <vt:lpstr> Features of deploying the operating system  </vt:lpstr>
      <vt:lpstr>PowerPoint Presentation</vt:lpstr>
      <vt:lpstr>Server Deployment</vt:lpstr>
      <vt:lpstr>Server Management Console  </vt:lpstr>
      <vt:lpstr>PowerPoint Presentation</vt:lpstr>
      <vt:lpstr>The Server Management Console is used for the following administrative tasks  </vt:lpstr>
      <vt:lpstr>PowerPoint Presentation</vt:lpstr>
      <vt:lpstr>Server Availability Concepts and Techniques  </vt:lpstr>
      <vt:lpstr> Server Availability Concepts and Techniques  </vt:lpstr>
      <vt:lpstr>PowerPoint Presentation</vt:lpstr>
      <vt:lpstr>Scheduled and Unscheduled downtime  </vt:lpstr>
      <vt:lpstr>PowerPoint Presentation</vt:lpstr>
      <vt:lpstr>The requirements for components to be made highly available are  </vt:lpstr>
      <vt:lpstr>Server Workloads  </vt:lpstr>
      <vt:lpstr>Various server workloads are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Amar Shukla</dc:creator>
  <cp:lastModifiedBy>500034630</cp:lastModifiedBy>
  <cp:revision>20</cp:revision>
  <dcterms:created xsi:type="dcterms:W3CDTF">2018-02-07T04:18:53Z</dcterms:created>
  <dcterms:modified xsi:type="dcterms:W3CDTF">2018-02-21T05:36:34Z</dcterms:modified>
</cp:coreProperties>
</file>